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87" r:id="rId3"/>
    <p:sldId id="339" r:id="rId4"/>
    <p:sldId id="258" r:id="rId5"/>
    <p:sldId id="413" r:id="rId6"/>
    <p:sldId id="360" r:id="rId7"/>
    <p:sldId id="414" r:id="rId8"/>
    <p:sldId id="388" r:id="rId9"/>
    <p:sldId id="415" r:id="rId10"/>
    <p:sldId id="406" r:id="rId11"/>
    <p:sldId id="389" r:id="rId12"/>
    <p:sldId id="416" r:id="rId13"/>
    <p:sldId id="417" r:id="rId14"/>
    <p:sldId id="418" r:id="rId15"/>
    <p:sldId id="445" r:id="rId16"/>
    <p:sldId id="446" r:id="rId17"/>
    <p:sldId id="420" r:id="rId18"/>
    <p:sldId id="419" r:id="rId19"/>
    <p:sldId id="444" r:id="rId20"/>
    <p:sldId id="443" r:id="rId21"/>
    <p:sldId id="447" r:id="rId22"/>
    <p:sldId id="424" r:id="rId23"/>
    <p:sldId id="425" r:id="rId24"/>
    <p:sldId id="395" r:id="rId25"/>
    <p:sldId id="426" r:id="rId26"/>
    <p:sldId id="427" r:id="rId27"/>
    <p:sldId id="386" r:id="rId28"/>
    <p:sldId id="428" r:id="rId29"/>
    <p:sldId id="397" r:id="rId30"/>
    <p:sldId id="429" r:id="rId31"/>
    <p:sldId id="431" r:id="rId32"/>
    <p:sldId id="432" r:id="rId33"/>
    <p:sldId id="430" r:id="rId34"/>
    <p:sldId id="433" r:id="rId35"/>
    <p:sldId id="398" r:id="rId36"/>
    <p:sldId id="434" r:id="rId37"/>
    <p:sldId id="391" r:id="rId38"/>
    <p:sldId id="435" r:id="rId39"/>
    <p:sldId id="436" r:id="rId40"/>
    <p:sldId id="439" r:id="rId41"/>
    <p:sldId id="440" r:id="rId42"/>
    <p:sldId id="437" r:id="rId43"/>
    <p:sldId id="441" r:id="rId44"/>
    <p:sldId id="442" r:id="rId4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20"/>
    <p:restoredTop sz="96405"/>
  </p:normalViewPr>
  <p:slideViewPr>
    <p:cSldViewPr snapToGrid="0" snapToObjects="1">
      <p:cViewPr varScale="1">
        <p:scale>
          <a:sx n="153" d="100"/>
          <a:sy n="153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15DB-1FD1-6041-A475-2D389538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D5305-2ABA-A34E-843A-D906DEF1E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136F-4673-7E4C-8BB0-79C35938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8051-66BA-7F4A-A390-15D185AC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62E4-8205-B24C-A1CA-A07A85F4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489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DA0-8FF4-EF44-9FD8-83DC68F7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68EC3-BA57-CF4D-AD3E-0BA6C17AE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03B3-94FF-0843-A152-E9EBD22F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F020-CA9E-C74A-A1C5-77AE67CC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B04A-BBD0-EA4C-81DF-BC1FB3ED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3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63712-1A48-A844-8D65-6E335EA04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B6E0C-A0E9-124F-947C-794B7D302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7245-31F2-7043-97D0-8196FD45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4340-7479-014E-A57C-4410C761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AB6B-5785-9B4F-B615-04671E8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847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39FC-C4CF-B54C-BD21-4A29C64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8B46-F421-F545-ADF2-7878331B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60C7-54F9-8E44-B2B5-7CC5DBAD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7EF1-9416-0F46-BA6D-4F53F874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5E47-C747-6149-A008-5F52568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630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B5F9-2143-D54B-9213-1CC210F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2B0B-C55E-1B46-B34B-9F1BA0F2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90275-6CAE-2A46-9F4C-016AD691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00CE-7E3B-8147-B9B3-116B1C6A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71C9-1D59-5148-AC4B-88DEEE3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21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F5AC-F084-854F-B9FE-F9F8DFA4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BD4-37D2-9848-9D48-7B956CF0A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DCED-78DD-7340-A0D1-4F23BACA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919BC-A222-1749-A503-B6B37C6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A224E-CEF3-3945-B0B3-1004AB9B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1BC0-6C04-3D48-93D2-CA819E14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700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1A64-02CE-7241-9786-4F5012EC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88599-2C34-2340-B6C6-96A651D45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E1152-2012-1E43-85E0-CE82DE3B2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DB07-E1AB-C145-B587-95F8B60ED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F5745-E6C5-664B-B934-E119FE11A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D0683-EF81-304D-BE14-39828290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A7099-D91A-8F4B-8E2E-D51FB8C1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6D073-E448-0145-B38C-0F49711B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56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911-E922-3844-A380-705E8C53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B7295-A75B-4142-8840-C674FD14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43E3-87C8-1C47-87A9-13BCE47D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22826-B996-BA4A-AF1D-250A92CE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562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2405B-AFC6-A243-992E-FCD2857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A300A-CBA2-EF43-90D7-CB028092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203-A9C1-1647-9D11-9DE62AA0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604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BA78-C642-294A-A73F-F994BE1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56C1-C4BC-4847-BED4-2701F61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1A6F1-1FB3-3A4E-8D30-97AB014A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59231-63B7-DE44-8B93-F6416FA2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04FDD-2D42-F14F-90C2-06078D85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F1AAF-68FB-1746-BC5F-74921092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576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F119-680C-D841-B34B-3490973B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A0F81-AE05-D546-B8C8-07DF9512C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CC85-CFE3-9245-AD1A-9C93E52A3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93AEA-BCE0-BF4E-B430-B91A2B98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B9818-1E5F-3844-BB7B-D48E3BC3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522B-A541-8A41-A3C1-92110A5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637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7AD3C-4906-A343-AC8A-390B87BC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CCFA-CB8C-7045-A25C-E6E4615E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25C4-F73C-834C-A494-F403BCBA6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FAA9-F77B-EE4F-96DA-679042F4F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CCD5-FF31-CB47-936E-B99A5C00D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882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60.png"/><Relationship Id="rId7" Type="http://schemas.openxmlformats.org/officeDocument/2006/relationships/image" Target="../media/image70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740.png"/><Relationship Id="rId5" Type="http://schemas.openxmlformats.org/officeDocument/2006/relationships/image" Target="../media/image85.png"/><Relationship Id="rId10" Type="http://schemas.openxmlformats.org/officeDocument/2006/relationships/image" Target="../media/image730.png"/><Relationship Id="rId4" Type="http://schemas.openxmlformats.org/officeDocument/2006/relationships/image" Target="../media/image670.png"/><Relationship Id="rId9" Type="http://schemas.openxmlformats.org/officeDocument/2006/relationships/image" Target="../media/image7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7" Type="http://schemas.openxmlformats.org/officeDocument/2006/relationships/image" Target="../media/image87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780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20.png"/><Relationship Id="rId10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20.png"/><Relationship Id="rId15" Type="http://schemas.openxmlformats.org/officeDocument/2006/relationships/image" Target="../media/image130.png"/><Relationship Id="rId10" Type="http://schemas.openxmlformats.org/officeDocument/2006/relationships/image" Target="../media/image124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Relationship Id="rId1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36.png"/><Relationship Id="rId5" Type="http://schemas.openxmlformats.org/officeDocument/2006/relationships/image" Target="../media/image20.png"/><Relationship Id="rId15" Type="http://schemas.openxmlformats.org/officeDocument/2006/relationships/image" Target="../media/image138.png"/><Relationship Id="rId10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Relationship Id="rId14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0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2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6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59.png"/><Relationship Id="rId2" Type="http://schemas.openxmlformats.org/officeDocument/2006/relationships/image" Target="../media/image169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7.png"/><Relationship Id="rId5" Type="http://schemas.openxmlformats.org/officeDocument/2006/relationships/image" Target="../media/image172.png"/><Relationship Id="rId15" Type="http://schemas.openxmlformats.org/officeDocument/2006/relationships/image" Target="../media/image168.png"/><Relationship Id="rId10" Type="http://schemas.openxmlformats.org/officeDocument/2006/relationships/image" Target="../media/image1760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371EAF-5867-374F-AC96-758B0A75D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930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Physics-Based Cloth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A739698F-83A6-C142-B0E0-BE4059ACAB29}"/>
              </a:ext>
            </a:extLst>
          </p:cNvPr>
          <p:cNvSpPr txBox="1">
            <a:spLocks/>
          </p:cNvSpPr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Nov 2021</a:t>
            </a:r>
          </a:p>
        </p:txBody>
      </p:sp>
    </p:spTree>
    <p:extLst>
      <p:ext uri="{BB962C8B-B14F-4D97-AF65-F5344CB8AC3E}">
        <p14:creationId xmlns:p14="http://schemas.microsoft.com/office/powerpoint/2010/main" val="182899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44B2B0-F661-9345-AD4D-A4C1EC2F269A}"/>
              </a:ext>
            </a:extLst>
          </p:cNvPr>
          <p:cNvSpPr/>
          <p:nvPr/>
        </p:nvSpPr>
        <p:spPr>
          <a:xfrm>
            <a:off x="603305" y="2998113"/>
            <a:ext cx="49062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</a:rPr>
              <a:t>See lab assignment demo code for details.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2638F-5AEC-B54B-9A03-F907592C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5" t="5400" r="27083" b="14599"/>
          <a:stretch/>
        </p:blipFill>
        <p:spPr>
          <a:xfrm>
            <a:off x="5602146" y="869950"/>
            <a:ext cx="584425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7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F32B657-D7D9-4446-B1E5-DE3AEE8C5EBC}"/>
              </a:ext>
            </a:extLst>
          </p:cNvPr>
          <p:cNvCxnSpPr>
            <a:cxnSpLocks/>
          </p:cNvCxnSpPr>
          <p:nvPr/>
        </p:nvCxnSpPr>
        <p:spPr>
          <a:xfrm>
            <a:off x="10388000" y="3650592"/>
            <a:ext cx="8364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Explicit Integration of A Mass-Spring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8C02164-50FC-F84B-BC61-094B2550851A}"/>
              </a:ext>
            </a:extLst>
          </p:cNvPr>
          <p:cNvSpPr txBox="1">
            <a:spLocks/>
          </p:cNvSpPr>
          <p:nvPr/>
        </p:nvSpPr>
        <p:spPr>
          <a:xfrm>
            <a:off x="916840" y="1855170"/>
            <a:ext cx="4548367" cy="354319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A0CC80B-0F1E-D843-90D6-D926A92A9B39}"/>
              </a:ext>
            </a:extLst>
          </p:cNvPr>
          <p:cNvSpPr txBox="1">
            <a:spLocks/>
          </p:cNvSpPr>
          <p:nvPr/>
        </p:nvSpPr>
        <p:spPr>
          <a:xfrm>
            <a:off x="6543229" y="2711094"/>
            <a:ext cx="4038107" cy="187899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9DBD9DE-281E-E748-B257-B3F4C77B95DD}"/>
              </a:ext>
            </a:extLst>
          </p:cNvPr>
          <p:cNvSpPr txBox="1">
            <a:spLocks/>
          </p:cNvSpPr>
          <p:nvPr/>
        </p:nvSpPr>
        <p:spPr>
          <a:xfrm>
            <a:off x="6752311" y="2848580"/>
            <a:ext cx="3980852" cy="922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For every vertex</a:t>
            </a:r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7B44DE-07E4-E044-8C89-5764A1923EBB}"/>
                  </a:ext>
                </a:extLst>
              </p:cNvPr>
              <p:cNvSpPr txBox="1"/>
              <p:nvPr/>
            </p:nvSpPr>
            <p:spPr>
              <a:xfrm>
                <a:off x="7398227" y="3794658"/>
                <a:ext cx="2196816" cy="3238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box>
                            <m:box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box>
                        </m:e>
                      </m:box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7B44DE-07E4-E044-8C89-5764A1923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27" y="3794658"/>
                <a:ext cx="2196816" cy="323807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51881927-FBAC-BF40-8E2E-637A4AFD99AE}"/>
              </a:ext>
            </a:extLst>
          </p:cNvPr>
          <p:cNvSpPr txBox="1">
            <a:spLocks/>
          </p:cNvSpPr>
          <p:nvPr/>
        </p:nvSpPr>
        <p:spPr>
          <a:xfrm>
            <a:off x="1753899" y="1823960"/>
            <a:ext cx="2586061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chemeClr val="tx1"/>
                </a:solidFill>
              </a:rPr>
              <a:t>Compute Spring Forces</a:t>
            </a:r>
            <a:endParaRPr lang="en-CN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6E2746-25F8-8E42-95AE-2DA6E1E90C2B}"/>
                  </a:ext>
                </a:extLst>
              </p:cNvPr>
              <p:cNvSpPr txBox="1"/>
              <p:nvPr/>
            </p:nvSpPr>
            <p:spPr>
              <a:xfrm>
                <a:off x="7456940" y="4147336"/>
                <a:ext cx="21968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6E2746-25F8-8E42-95AE-2DA6E1E90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40" y="4147336"/>
                <a:ext cx="2196816" cy="307777"/>
              </a:xfrm>
              <a:prstGeom prst="rect">
                <a:avLst/>
              </a:prstGeom>
              <a:blipFill>
                <a:blip r:embed="rId3"/>
                <a:stretch>
                  <a:fillRect l="-3448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CB34C8E8-5812-C645-ACAA-9714E94B002B}"/>
              </a:ext>
            </a:extLst>
          </p:cNvPr>
          <p:cNvSpPr txBox="1">
            <a:spLocks/>
          </p:cNvSpPr>
          <p:nvPr/>
        </p:nvSpPr>
        <p:spPr>
          <a:xfrm>
            <a:off x="7471345" y="2684172"/>
            <a:ext cx="2586061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Particle System</a:t>
            </a:r>
            <a:endParaRPr lang="en-CN" sz="2000" b="1" dirty="0">
              <a:solidFill>
                <a:schemeClr val="tx1"/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B7FE8D3-C1A4-5C44-B574-0741915EB751}"/>
              </a:ext>
            </a:extLst>
          </p:cNvPr>
          <p:cNvSpPr txBox="1">
            <a:spLocks/>
          </p:cNvSpPr>
          <p:nvPr/>
        </p:nvSpPr>
        <p:spPr>
          <a:xfrm>
            <a:off x="10829920" y="3217254"/>
            <a:ext cx="885709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Done</a:t>
            </a:r>
            <a:endParaRPr lang="en-CN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itle 1">
                <a:extLst>
                  <a:ext uri="{FF2B5EF4-FFF2-40B4-BE49-F238E27FC236}">
                    <a16:creationId xmlns:a16="http://schemas.microsoft.com/office/drawing/2014/main" id="{D8964A0D-F5DF-A943-8FF2-E72A7BF68A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6643" y="3153670"/>
                <a:ext cx="3980852" cy="9221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/>
                  <a:t>	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Force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53" name="Title 1">
                <a:extLst>
                  <a:ext uri="{FF2B5EF4-FFF2-40B4-BE49-F238E27FC236}">
                    <a16:creationId xmlns:a16="http://schemas.microsoft.com/office/drawing/2014/main" id="{D8964A0D-F5DF-A943-8FF2-E72A7BF68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643" y="3153670"/>
                <a:ext cx="3980852" cy="922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itle 1">
            <a:extLst>
              <a:ext uri="{FF2B5EF4-FFF2-40B4-BE49-F238E27FC236}">
                <a16:creationId xmlns:a16="http://schemas.microsoft.com/office/drawing/2014/main" id="{873006E6-D48B-AA4F-8183-4DD45DEF149D}"/>
              </a:ext>
            </a:extLst>
          </p:cNvPr>
          <p:cNvSpPr txBox="1">
            <a:spLocks/>
          </p:cNvSpPr>
          <p:nvPr/>
        </p:nvSpPr>
        <p:spPr>
          <a:xfrm>
            <a:off x="1139803" y="2132171"/>
            <a:ext cx="3980852" cy="922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For every edge e</a:t>
            </a:r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21F29CD1-BF8A-314F-A844-D6031F3576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618" y="2613447"/>
                <a:ext cx="1777660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][0]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21F29CD1-BF8A-314F-A844-D6031F35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618" y="2613447"/>
                <a:ext cx="1777660" cy="654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itle 1">
                <a:extLst>
                  <a:ext uri="{FF2B5EF4-FFF2-40B4-BE49-F238E27FC236}">
                    <a16:creationId xmlns:a16="http://schemas.microsoft.com/office/drawing/2014/main" id="{58841FB5-8D6F-BA4B-B6DA-FE70C3097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618" y="3047130"/>
                <a:ext cx="1777660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][1]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6" name="Title 1">
                <a:extLst>
                  <a:ext uri="{FF2B5EF4-FFF2-40B4-BE49-F238E27FC236}">
                    <a16:creationId xmlns:a16="http://schemas.microsoft.com/office/drawing/2014/main" id="{58841FB5-8D6F-BA4B-B6DA-FE70C3097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618" y="3047130"/>
                <a:ext cx="1777660" cy="654071"/>
              </a:xfrm>
              <a:prstGeom prst="rect">
                <a:avLst/>
              </a:prstGeom>
              <a:blipFill>
                <a:blip r:embed="rId6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itle 1">
                <a:extLst>
                  <a:ext uri="{FF2B5EF4-FFF2-40B4-BE49-F238E27FC236}">
                    <a16:creationId xmlns:a16="http://schemas.microsoft.com/office/drawing/2014/main" id="{EBBC8659-8DE6-6544-B44B-2D061EE896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3791" y="3453070"/>
                <a:ext cx="1777660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7" name="Title 1">
                <a:extLst>
                  <a:ext uri="{FF2B5EF4-FFF2-40B4-BE49-F238E27FC236}">
                    <a16:creationId xmlns:a16="http://schemas.microsoft.com/office/drawing/2014/main" id="{EBBC8659-8DE6-6544-B44B-2D061EE89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91" y="3453070"/>
                <a:ext cx="1777660" cy="6540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A077673-7EB8-4141-B190-3F04AA1525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415" y="3939481"/>
                <a:ext cx="4479173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N" sz="2000" i="1" dirty="0"/>
                                <m:t> 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N" sz="2000" i="1" dirty="0"/>
                                <m:t> 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N" sz="2000" i="1" dirty="0"/>
                                <m:t> 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CN" sz="2000" i="1" dirty="0"/>
                                    <m:t> 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CN" sz="2000" i="1" dirty="0"/>
                                    <m:t> </m:t>
                                  </m:r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A077673-7EB8-4141-B190-3F04AA152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15" y="3939481"/>
                <a:ext cx="4479173" cy="654071"/>
              </a:xfrm>
              <a:prstGeom prst="rect">
                <a:avLst/>
              </a:prstGeom>
              <a:blipFill>
                <a:blip r:embed="rId8"/>
                <a:stretch>
                  <a:fillRect t="-17308" b="-192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itle 1">
                <a:extLst>
                  <a:ext uri="{FF2B5EF4-FFF2-40B4-BE49-F238E27FC236}">
                    <a16:creationId xmlns:a16="http://schemas.microsoft.com/office/drawing/2014/main" id="{5BC0AC69-1863-874C-B557-6D7637372A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2909" y="4299881"/>
                <a:ext cx="4479173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9" name="Title 1">
                <a:extLst>
                  <a:ext uri="{FF2B5EF4-FFF2-40B4-BE49-F238E27FC236}">
                    <a16:creationId xmlns:a16="http://schemas.microsoft.com/office/drawing/2014/main" id="{5BC0AC69-1863-874C-B557-6D763737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909" y="4299881"/>
                <a:ext cx="4479173" cy="6540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itle 1">
                <a:extLst>
                  <a:ext uri="{FF2B5EF4-FFF2-40B4-BE49-F238E27FC236}">
                    <a16:creationId xmlns:a16="http://schemas.microsoft.com/office/drawing/2014/main" id="{8432F9BC-0F3C-B348-B8E1-FF1ABBBBD2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9985" y="4744289"/>
                <a:ext cx="4479173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0" name="Title 1">
                <a:extLst>
                  <a:ext uri="{FF2B5EF4-FFF2-40B4-BE49-F238E27FC236}">
                    <a16:creationId xmlns:a16="http://schemas.microsoft.com/office/drawing/2014/main" id="{8432F9BC-0F3C-B348-B8E1-FF1ABBBBD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985" y="4744289"/>
                <a:ext cx="4479173" cy="6540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7DE89D-1B92-5045-8949-9926EDA989CF}"/>
              </a:ext>
            </a:extLst>
          </p:cNvPr>
          <p:cNvCxnSpPr/>
          <p:nvPr/>
        </p:nvCxnSpPr>
        <p:spPr>
          <a:xfrm>
            <a:off x="5602152" y="1967695"/>
            <a:ext cx="1796075" cy="152785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222EBD3-E2C2-0C45-A2B5-D9163EACA53A}"/>
              </a:ext>
            </a:extLst>
          </p:cNvPr>
          <p:cNvCxnSpPr>
            <a:cxnSpLocks/>
          </p:cNvCxnSpPr>
          <p:nvPr/>
        </p:nvCxnSpPr>
        <p:spPr>
          <a:xfrm flipV="1">
            <a:off x="5581899" y="3724460"/>
            <a:ext cx="1816328" cy="15435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BAB19E-55F1-2840-B79A-86F1BBD5993D}"/>
                  </a:ext>
                </a:extLst>
              </p:cNvPr>
              <p:cNvSpPr/>
              <p:nvPr/>
            </p:nvSpPr>
            <p:spPr>
              <a:xfrm>
                <a:off x="924828" y="5582908"/>
                <a:ext cx="157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N" sz="2400" dirty="0">
                    <a:latin typeface="+mj-lt"/>
                  </a:rPr>
                  <a:t>: Edge list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BAB19E-55F1-2840-B79A-86F1BBD59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8" y="5582908"/>
                <a:ext cx="1572803" cy="461665"/>
              </a:xfrm>
              <a:prstGeom prst="rect">
                <a:avLst/>
              </a:prstGeom>
              <a:blipFill>
                <a:blip r:embed="rId11"/>
                <a:stretch>
                  <a:fillRect t="-7895" r="-4800" b="-263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16D0DCE-4168-EB43-BB43-18AC1D3AAACF}"/>
                  </a:ext>
                </a:extLst>
              </p:cNvPr>
              <p:cNvSpPr/>
              <p:nvPr/>
            </p:nvSpPr>
            <p:spPr>
              <a:xfrm>
                <a:off x="2923237" y="5582908"/>
                <a:ext cx="23721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N" sz="2400" dirty="0">
                    <a:latin typeface="+mj-lt"/>
                  </a:rPr>
                  <a:t>: Edge length list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16D0DCE-4168-EB43-BB43-18AC1D3AA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37" y="5582908"/>
                <a:ext cx="2372124" cy="461665"/>
              </a:xfrm>
              <a:prstGeom prst="rect">
                <a:avLst/>
              </a:prstGeom>
              <a:blipFill>
                <a:blip r:embed="rId12"/>
                <a:stretch>
                  <a:fillRect l="-1064" t="-7895" r="-2660" b="-263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B366A2F-B9CD-E048-9014-1A02BD04EE4F}"/>
                  </a:ext>
                </a:extLst>
              </p:cNvPr>
              <p:cNvSpPr/>
              <p:nvPr/>
            </p:nvSpPr>
            <p:spPr>
              <a:xfrm>
                <a:off x="7474020" y="5582908"/>
                <a:ext cx="26215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: Mass of vertex </a:t>
                </a:r>
                <a:r>
                  <a:rPr lang="en-CN" sz="2400" i="1" dirty="0">
                    <a:latin typeface="+mj-lt"/>
                  </a:rPr>
                  <a:t>i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B366A2F-B9CD-E048-9014-1A02BD04E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020" y="5582908"/>
                <a:ext cx="2621551" cy="461665"/>
              </a:xfrm>
              <a:prstGeom prst="rect">
                <a:avLst/>
              </a:prstGeom>
              <a:blipFill>
                <a:blip r:embed="rId13"/>
                <a:stretch>
                  <a:fillRect t="-7895" r="-2899" b="-263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6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5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15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Explicit Integration of A Mass-Spring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F6F2AF20-F797-EB40-90F1-56201887C3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166" y="1141824"/>
                <a:ext cx="11217330" cy="179219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Explicit integration suffers from numerical instability caused by </a:t>
                </a:r>
                <a:r>
                  <a:rPr lang="en-US" altLang="zh-CN" sz="2400" u="sng" dirty="0"/>
                  <a:t>overshooting</a:t>
                </a:r>
                <a:r>
                  <a:rPr lang="en-US" altLang="zh-CN" sz="2400" dirty="0"/>
                  <a:t>, when the stiffness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 and/or the time step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altLang="zh-CN" sz="2400" dirty="0"/>
                  <a:t>is too large.  </a:t>
                </a:r>
              </a:p>
              <a:p>
                <a:endParaRPr lang="en-US" sz="1200" dirty="0"/>
              </a:p>
              <a:p>
                <a:r>
                  <a:rPr lang="en-US" sz="2400" dirty="0"/>
                  <a:t>A naive solution is to use a small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. But that slows down the simulation.</a:t>
                </a:r>
                <a:endParaRPr lang="en-CN" sz="2200" dirty="0"/>
              </a:p>
            </p:txBody>
          </p:sp>
        </mc:Choice>
        <mc:Fallback xmlns="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F6F2AF20-F797-EB40-90F1-56201887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6" y="1141824"/>
                <a:ext cx="11217330" cy="1792197"/>
              </a:xfrm>
              <a:prstGeom prst="rect">
                <a:avLst/>
              </a:prstGeom>
              <a:blipFill>
                <a:blip r:embed="rId2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F77ECE90-97C4-7C43-9C92-8FEF78B3A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>
            <a:off x="5601252" y="3132121"/>
            <a:ext cx="2514283" cy="4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27149E-2C12-964B-809A-71DF123221FB}"/>
                  </a:ext>
                </a:extLst>
              </p:cNvPr>
              <p:cNvSpPr txBox="1"/>
              <p:nvPr/>
            </p:nvSpPr>
            <p:spPr>
              <a:xfrm>
                <a:off x="7872526" y="340638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27149E-2C12-964B-809A-71DF12322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526" y="3406380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713C4CF7-ED6D-D84F-81BB-E8498791D0D0}"/>
              </a:ext>
            </a:extLst>
          </p:cNvPr>
          <p:cNvSpPr/>
          <p:nvPr/>
        </p:nvSpPr>
        <p:spPr>
          <a:xfrm>
            <a:off x="8023891" y="326993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E5C295-F75B-9742-9E57-D5901FB73E9A}"/>
              </a:ext>
            </a:extLst>
          </p:cNvPr>
          <p:cNvSpPr/>
          <p:nvPr/>
        </p:nvSpPr>
        <p:spPr>
          <a:xfrm>
            <a:off x="5497055" y="3259103"/>
            <a:ext cx="183288" cy="183288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33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A0C62535-2D38-9748-A7AA-03770E1E5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 flipH="1">
            <a:off x="1286721" y="4403191"/>
            <a:ext cx="4314531" cy="4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833639-51B0-B14B-94A9-2F92B2D64771}"/>
                  </a:ext>
                </a:extLst>
              </p:cNvPr>
              <p:cNvSpPr txBox="1"/>
              <p:nvPr/>
            </p:nvSpPr>
            <p:spPr>
              <a:xfrm>
                <a:off x="1043714" y="467745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833639-51B0-B14B-94A9-2F92B2D6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14" y="4677450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35521BE1-7CDB-404A-BF22-E61E1B4862F4}"/>
              </a:ext>
            </a:extLst>
          </p:cNvPr>
          <p:cNvSpPr/>
          <p:nvPr/>
        </p:nvSpPr>
        <p:spPr>
          <a:xfrm>
            <a:off x="1195079" y="454100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D94C9E-DDB1-F346-BC73-0F7F3E78B0CC}"/>
              </a:ext>
            </a:extLst>
          </p:cNvPr>
          <p:cNvSpPr/>
          <p:nvPr/>
        </p:nvSpPr>
        <p:spPr>
          <a:xfrm>
            <a:off x="5497054" y="4530173"/>
            <a:ext cx="183288" cy="183288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A3C00C-B66C-2F4D-9880-B4643B3AC993}"/>
              </a:ext>
            </a:extLst>
          </p:cNvPr>
          <p:cNvCxnSpPr/>
          <p:nvPr/>
        </p:nvCxnSpPr>
        <p:spPr>
          <a:xfrm flipH="1">
            <a:off x="8530540" y="3360080"/>
            <a:ext cx="1666755" cy="0"/>
          </a:xfrm>
          <a:prstGeom prst="straightConnector1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4BBF9F7-2C97-654D-B0E2-1F0C5B5A03DD}"/>
              </a:ext>
            </a:extLst>
          </p:cNvPr>
          <p:cNvSpPr/>
          <p:nvPr/>
        </p:nvSpPr>
        <p:spPr>
          <a:xfrm rot="5400000">
            <a:off x="5366888" y="2941530"/>
            <a:ext cx="468727" cy="22531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C5DBC869-27AE-894D-93A7-3A8F1AB3993C}"/>
              </a:ext>
            </a:extLst>
          </p:cNvPr>
          <p:cNvSpPr/>
          <p:nvPr/>
        </p:nvSpPr>
        <p:spPr>
          <a:xfrm rot="5400000">
            <a:off x="5433425" y="4148810"/>
            <a:ext cx="468727" cy="22531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3F9E53-BC8A-F54A-8B4F-92EE957069EB}"/>
              </a:ext>
            </a:extLst>
          </p:cNvPr>
          <p:cNvCxnSpPr>
            <a:cxnSpLocks/>
          </p:cNvCxnSpPr>
          <p:nvPr/>
        </p:nvCxnSpPr>
        <p:spPr>
          <a:xfrm>
            <a:off x="140765" y="4030260"/>
            <a:ext cx="2492104" cy="0"/>
          </a:xfrm>
          <a:prstGeom prst="straightConnector1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73445016-C825-EE4C-AD70-3E0B0CADC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>
            <a:off x="5601252" y="5688649"/>
            <a:ext cx="6922555" cy="4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81F51B2A-558C-384A-953D-2B4978A373D2}"/>
              </a:ext>
            </a:extLst>
          </p:cNvPr>
          <p:cNvSpPr/>
          <p:nvPr/>
        </p:nvSpPr>
        <p:spPr>
          <a:xfrm>
            <a:off x="5497055" y="5815631"/>
            <a:ext cx="183288" cy="183288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5651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8" grpId="0" animBg="1"/>
      <p:bldP spid="39" grpId="0" animBg="1"/>
      <p:bldP spid="40" grpId="0" animBg="1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Implicit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F6F2AF20-F797-EB40-90F1-56201887C3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868" y="1047955"/>
                <a:ext cx="11217330" cy="179219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Implicit integration is a better solution to numerical instability.  The idea is to integrate both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zh-CN" sz="2400" dirty="0"/>
                  <a:t> implicitly. </a:t>
                </a:r>
                <a:endParaRPr lang="en-CN" sz="2200" dirty="0"/>
              </a:p>
            </p:txBody>
          </p:sp>
        </mc:Choice>
        <mc:Fallback xmlns="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F6F2AF20-F797-EB40-90F1-56201887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68" y="1047955"/>
                <a:ext cx="11217330" cy="1792197"/>
              </a:xfrm>
              <a:prstGeom prst="rect">
                <a:avLst/>
              </a:prstGeom>
              <a:blipFill>
                <a:blip r:embed="rId2"/>
                <a:stretch>
                  <a:fillRect l="-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EF5C9B67-005B-B845-B6BB-40A5B2451BDB}"/>
              </a:ext>
            </a:extLst>
          </p:cNvPr>
          <p:cNvSpPr txBox="1">
            <a:spLocks/>
          </p:cNvSpPr>
          <p:nvPr/>
        </p:nvSpPr>
        <p:spPr>
          <a:xfrm>
            <a:off x="1325834" y="2564915"/>
            <a:ext cx="3531824" cy="124459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E1370D-4B0E-6648-9AC2-D5B42120B647}"/>
                  </a:ext>
                </a:extLst>
              </p:cNvPr>
              <p:cNvSpPr txBox="1"/>
              <p:nvPr/>
            </p:nvSpPr>
            <p:spPr>
              <a:xfrm>
                <a:off x="1723221" y="3289915"/>
                <a:ext cx="2982131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E1370D-4B0E-6648-9AC2-D5B42120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221" y="3289915"/>
                <a:ext cx="2982131" cy="385105"/>
              </a:xfrm>
              <a:prstGeom prst="rect">
                <a:avLst/>
              </a:prstGeom>
              <a:blipFill>
                <a:blip r:embed="rId3"/>
                <a:stretch>
                  <a:fillRect l="-2542" t="-9677"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1AA839C1-20FA-6746-A00C-BC4BFB65276A}"/>
              </a:ext>
            </a:extLst>
          </p:cNvPr>
          <p:cNvSpPr/>
          <p:nvPr/>
        </p:nvSpPr>
        <p:spPr>
          <a:xfrm>
            <a:off x="1490133" y="2872799"/>
            <a:ext cx="158495" cy="71535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8D9A3D-D3D7-A04F-8E47-29B8D3DAB9D6}"/>
                  </a:ext>
                </a:extLst>
              </p:cNvPr>
              <p:cNvSpPr txBox="1"/>
              <p:nvPr/>
            </p:nvSpPr>
            <p:spPr>
              <a:xfrm>
                <a:off x="1709194" y="2712006"/>
                <a:ext cx="3295894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8D9A3D-D3D7-A04F-8E47-29B8D3DAB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194" y="2712006"/>
                <a:ext cx="3295894" cy="385105"/>
              </a:xfrm>
              <a:prstGeom prst="rect">
                <a:avLst/>
              </a:prstGeom>
              <a:blipFill>
                <a:blip r:embed="rId4"/>
                <a:stretch>
                  <a:fillRect l="-2299" t="-6452"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AE6B8E50-B614-FB4E-B9A2-48B817C19F59}"/>
              </a:ext>
            </a:extLst>
          </p:cNvPr>
          <p:cNvSpPr/>
          <p:nvPr/>
        </p:nvSpPr>
        <p:spPr>
          <a:xfrm>
            <a:off x="5263576" y="2933228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latin typeface="+mj-lt"/>
              </a:rPr>
              <a:t>or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4A63A7C-7D36-2848-BD82-A38DFADD2DB6}"/>
              </a:ext>
            </a:extLst>
          </p:cNvPr>
          <p:cNvSpPr txBox="1">
            <a:spLocks/>
          </p:cNvSpPr>
          <p:nvPr/>
        </p:nvSpPr>
        <p:spPr>
          <a:xfrm>
            <a:off x="6123302" y="2564915"/>
            <a:ext cx="4987426" cy="124459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542707-FF82-6C4F-B440-DFDE92B2FB35}"/>
                  </a:ext>
                </a:extLst>
              </p:cNvPr>
              <p:cNvSpPr txBox="1"/>
              <p:nvPr/>
            </p:nvSpPr>
            <p:spPr>
              <a:xfrm>
                <a:off x="6556450" y="2712006"/>
                <a:ext cx="4344214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542707-FF82-6C4F-B440-DFDE92B2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450" y="2712006"/>
                <a:ext cx="4344214" cy="385105"/>
              </a:xfrm>
              <a:prstGeom prst="rect">
                <a:avLst/>
              </a:prstGeom>
              <a:blipFill>
                <a:blip r:embed="rId5"/>
                <a:stretch>
                  <a:fillRect l="-1458" t="-6452" r="-1749"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50DDBC20-43F2-EC40-AA6D-69C25EF7C592}"/>
              </a:ext>
            </a:extLst>
          </p:cNvPr>
          <p:cNvSpPr/>
          <p:nvPr/>
        </p:nvSpPr>
        <p:spPr>
          <a:xfrm>
            <a:off x="6287601" y="2872799"/>
            <a:ext cx="158495" cy="71535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8DECB8-A32D-6841-A488-311BF3BA8892}"/>
                  </a:ext>
                </a:extLst>
              </p:cNvPr>
              <p:cNvSpPr txBox="1"/>
              <p:nvPr/>
            </p:nvSpPr>
            <p:spPr>
              <a:xfrm>
                <a:off x="6347629" y="3280168"/>
                <a:ext cx="3295894" cy="394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8DECB8-A32D-6841-A488-311BF3BA8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29" y="3280168"/>
                <a:ext cx="3295894" cy="394852"/>
              </a:xfrm>
              <a:prstGeom prst="rect">
                <a:avLst/>
              </a:prstGeom>
              <a:blipFill>
                <a:blip r:embed="rId6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/>
              <p:nvPr/>
            </p:nvSpPr>
            <p:spPr>
              <a:xfrm>
                <a:off x="650868" y="4239874"/>
                <a:ext cx="108775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N" sz="2400" dirty="0">
                    <a:latin typeface="+mj-lt"/>
                  </a:rPr>
                  <a:t>Assuming that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𝐟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400" dirty="0">
                    <a:latin typeface="+mj-lt"/>
                  </a:rPr>
                  <a:t>is </a:t>
                </a:r>
                <a:r>
                  <a:rPr lang="en-CN" sz="2400" i="1" dirty="0">
                    <a:latin typeface="+mj-lt"/>
                  </a:rPr>
                  <a:t>holonomic</a:t>
                </a:r>
                <a:r>
                  <a:rPr lang="en-CN" sz="2400" dirty="0">
                    <a:latin typeface="+mj-lt"/>
                  </a:rPr>
                  <a:t>, i.e., depending 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CN" sz="2400" dirty="0">
                    <a:latin typeface="+mj-lt"/>
                  </a:rPr>
                  <a:t> only, our question is how to solve: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68" y="4239874"/>
                <a:ext cx="10877518" cy="461665"/>
              </a:xfrm>
              <a:prstGeom prst="rect">
                <a:avLst/>
              </a:prstGeom>
              <a:blipFill>
                <a:blip r:embed="rId7"/>
                <a:stretch>
                  <a:fillRect l="-933" t="-10811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9289B1-EA88-C74A-A6A7-12531CD8F27E}"/>
                  </a:ext>
                </a:extLst>
              </p:cNvPr>
              <p:cNvSpPr txBox="1"/>
              <p:nvPr/>
            </p:nvSpPr>
            <p:spPr>
              <a:xfrm>
                <a:off x="3261346" y="4750148"/>
                <a:ext cx="5556097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9289B1-EA88-C74A-A6A7-12531CD8F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346" y="4750148"/>
                <a:ext cx="5556097" cy="385105"/>
              </a:xfrm>
              <a:prstGeom prst="rect">
                <a:avLst/>
              </a:prstGeom>
              <a:blipFill>
                <a:blip r:embed="rId8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6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7" grpId="0"/>
      <p:bldP spid="30" grpId="0" animBg="1"/>
      <p:bldP spid="32" grpId="0"/>
      <p:bldP spid="34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56BA253B-2113-604C-A6F1-AE6B2DDCCEA0}"/>
              </a:ext>
            </a:extLst>
          </p:cNvPr>
          <p:cNvSpPr txBox="1">
            <a:spLocks/>
          </p:cNvSpPr>
          <p:nvPr/>
        </p:nvSpPr>
        <p:spPr>
          <a:xfrm>
            <a:off x="1299583" y="3000093"/>
            <a:ext cx="9482119" cy="73137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928C0B0-724A-7F4A-97ED-E09C5FEE26DF}"/>
              </a:ext>
            </a:extLst>
          </p:cNvPr>
          <p:cNvSpPr txBox="1">
            <a:spLocks/>
          </p:cNvSpPr>
          <p:nvPr/>
        </p:nvSpPr>
        <p:spPr>
          <a:xfrm>
            <a:off x="3409277" y="1803224"/>
            <a:ext cx="4831898" cy="53291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Implicit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3C2332-4177-A843-83AA-C7E975B7E407}"/>
              </a:ext>
            </a:extLst>
          </p:cNvPr>
          <p:cNvSpPr/>
          <p:nvPr/>
        </p:nvSpPr>
        <p:spPr>
          <a:xfrm>
            <a:off x="601884" y="1289835"/>
            <a:ext cx="10877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These two are equivalent: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9289B1-EA88-C74A-A6A7-12531CD8F27E}"/>
                  </a:ext>
                </a:extLst>
              </p:cNvPr>
              <p:cNvSpPr txBox="1"/>
              <p:nvPr/>
            </p:nvSpPr>
            <p:spPr>
              <a:xfrm>
                <a:off x="3054503" y="1905526"/>
                <a:ext cx="5556097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9289B1-EA88-C74A-A6A7-12531CD8F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503" y="1905526"/>
                <a:ext cx="5556097" cy="385105"/>
              </a:xfrm>
              <a:prstGeom prst="rect">
                <a:avLst/>
              </a:prstGeom>
              <a:blipFill>
                <a:blip r:embed="rId2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990E5E-40C6-504A-A0C5-9D36ED0F47F9}"/>
                  </a:ext>
                </a:extLst>
              </p:cNvPr>
              <p:cNvSpPr txBox="1"/>
              <p:nvPr/>
            </p:nvSpPr>
            <p:spPr>
              <a:xfrm>
                <a:off x="1428176" y="3173229"/>
                <a:ext cx="4413314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 	    </a:t>
                </a:r>
                <a:r>
                  <a:rPr lang="en-CN" sz="2400" dirty="0">
                    <a:latin typeface="+mj-lt"/>
                  </a:rPr>
                  <a:t>for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990E5E-40C6-504A-A0C5-9D36ED0F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6" y="3173229"/>
                <a:ext cx="4413314" cy="385105"/>
              </a:xfrm>
              <a:prstGeom prst="rect">
                <a:avLst/>
              </a:prstGeom>
              <a:blipFill>
                <a:blip r:embed="rId3"/>
                <a:stretch>
                  <a:fillRect l="-1724" t="-19355" b="-451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CC23CE-157D-1043-BEA4-90777337D774}"/>
                  </a:ext>
                </a:extLst>
              </p:cNvPr>
              <p:cNvSpPr txBox="1"/>
              <p:nvPr/>
            </p:nvSpPr>
            <p:spPr>
              <a:xfrm>
                <a:off x="4910242" y="2989819"/>
                <a:ext cx="6041453" cy="693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CC23CE-157D-1043-BEA4-90777337D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242" y="2989819"/>
                <a:ext cx="6041453" cy="693844"/>
              </a:xfrm>
              <a:prstGeom prst="rect">
                <a:avLst/>
              </a:prstGeom>
              <a:blipFill>
                <a:blip r:embed="rId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C22889-4CDE-134D-95D8-DCB425CBC9DB}"/>
                  </a:ext>
                </a:extLst>
              </p:cNvPr>
              <p:cNvSpPr/>
              <p:nvPr/>
            </p:nvSpPr>
            <p:spPr>
              <a:xfrm>
                <a:off x="9699710" y="2439168"/>
                <a:ext cx="1788631" cy="4106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dk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𝐌𝐱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C22889-4CDE-134D-95D8-DCB425CBC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710" y="2439168"/>
                <a:ext cx="1788631" cy="410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qual 6">
            <a:extLst>
              <a:ext uri="{FF2B5EF4-FFF2-40B4-BE49-F238E27FC236}">
                <a16:creationId xmlns:a16="http://schemas.microsoft.com/office/drawing/2014/main" id="{BE9FE4B3-A643-524C-83E5-34BA723898CA}"/>
              </a:ext>
            </a:extLst>
          </p:cNvPr>
          <p:cNvSpPr/>
          <p:nvPr/>
        </p:nvSpPr>
        <p:spPr>
          <a:xfrm>
            <a:off x="5367734" y="2360412"/>
            <a:ext cx="914984" cy="62748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2B01C9-41F8-1B42-802C-2F81E5C7F15D}"/>
              </a:ext>
            </a:extLst>
          </p:cNvPr>
          <p:cNvSpPr/>
          <p:nvPr/>
        </p:nvSpPr>
        <p:spPr>
          <a:xfrm>
            <a:off x="843959" y="3873526"/>
            <a:ext cx="2350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This is because: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121EB2-407B-7543-A58B-37E83454C340}"/>
                  </a:ext>
                </a:extLst>
              </p:cNvPr>
              <p:cNvSpPr/>
              <p:nvPr/>
            </p:nvSpPr>
            <p:spPr>
              <a:xfrm>
                <a:off x="2458603" y="4180823"/>
                <a:ext cx="7087902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121EB2-407B-7543-A58B-37E83454C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603" y="4180823"/>
                <a:ext cx="7087902" cy="786177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9B4359-978B-124E-A21C-EBD5BD04CC79}"/>
                  </a:ext>
                </a:extLst>
              </p:cNvPr>
              <p:cNvSpPr/>
              <p:nvPr/>
            </p:nvSpPr>
            <p:spPr>
              <a:xfrm>
                <a:off x="2872631" y="5452415"/>
                <a:ext cx="5590313" cy="516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9B4359-978B-124E-A21C-EBD5BD04C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631" y="5452415"/>
                <a:ext cx="5590313" cy="5168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>
            <a:extLst>
              <a:ext uri="{FF2B5EF4-FFF2-40B4-BE49-F238E27FC236}">
                <a16:creationId xmlns:a16="http://schemas.microsoft.com/office/drawing/2014/main" id="{BC72F2E0-BEAE-4643-8AD5-8629B8817CC1}"/>
              </a:ext>
            </a:extLst>
          </p:cNvPr>
          <p:cNvSpPr/>
          <p:nvPr/>
        </p:nvSpPr>
        <p:spPr>
          <a:xfrm rot="5400000">
            <a:off x="5433425" y="4033060"/>
            <a:ext cx="468727" cy="22531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0EC23C-FAFC-7248-942C-A816D61C4ACF}"/>
              </a:ext>
            </a:extLst>
          </p:cNvPr>
          <p:cNvSpPr/>
          <p:nvPr/>
        </p:nvSpPr>
        <p:spPr>
          <a:xfrm>
            <a:off x="864742" y="5992973"/>
            <a:ext cx="1008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Note that this is applicable to every system, not just a mass-spring system.</a:t>
            </a:r>
            <a:endParaRPr lang="en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430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3" grpId="0"/>
      <p:bldP spid="44" grpId="0"/>
      <p:bldP spid="3" grpId="0" animBg="1"/>
      <p:bldP spid="7" grpId="0" animBg="1"/>
      <p:bldP spid="29" grpId="0"/>
      <p:bldP spid="9" grpId="0"/>
      <p:bldP spid="31" grpId="0"/>
      <p:bldP spid="33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ED1F4796-09FD-BF48-8FE0-1A666188F31D}"/>
              </a:ext>
            </a:extLst>
          </p:cNvPr>
          <p:cNvSpPr/>
          <p:nvPr/>
        </p:nvSpPr>
        <p:spPr>
          <a:xfrm>
            <a:off x="7551077" y="3612164"/>
            <a:ext cx="3467367" cy="1971669"/>
          </a:xfrm>
          <a:custGeom>
            <a:avLst/>
            <a:gdLst>
              <a:gd name="connsiteX0" fmla="*/ 0 w 2777924"/>
              <a:gd name="connsiteY0" fmla="*/ 162046 h 1285705"/>
              <a:gd name="connsiteX1" fmla="*/ 1180618 w 2777924"/>
              <a:gd name="connsiteY1" fmla="*/ 1284790 h 1285705"/>
              <a:gd name="connsiteX2" fmla="*/ 2777924 w 2777924"/>
              <a:gd name="connsiteY2" fmla="*/ 0 h 128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924" h="1285705">
                <a:moveTo>
                  <a:pt x="0" y="162046"/>
                </a:moveTo>
                <a:cubicBezTo>
                  <a:pt x="358815" y="736922"/>
                  <a:pt x="717631" y="1311798"/>
                  <a:pt x="1180618" y="1284790"/>
                </a:cubicBezTo>
                <a:cubicBezTo>
                  <a:pt x="1643605" y="1257782"/>
                  <a:pt x="2210764" y="628891"/>
                  <a:pt x="2777924" y="0"/>
                </a:cubicBezTo>
              </a:path>
            </a:pathLst>
          </a:custGeom>
          <a:noFill/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Newton-Raphson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/>
              <p:nvPr/>
            </p:nvSpPr>
            <p:spPr>
              <a:xfrm>
                <a:off x="601884" y="1113095"/>
                <a:ext cx="10725374" cy="846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The Newton-Raphson method, commonly known as Newton’s method, solves the optimization problem: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N" sz="2400" dirty="0">
                    <a:latin typeface="+mj-lt"/>
                  </a:rPr>
                  <a:t>.  			</a:t>
                </a:r>
                <a:r>
                  <a:rPr lang="en-CN" sz="20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N" sz="2000" dirty="0">
                    <a:latin typeface="+mj-lt"/>
                  </a:rPr>
                  <a:t> is </a:t>
                </a:r>
                <a:r>
                  <a:rPr lang="en-US" sz="2000" dirty="0">
                    <a:latin typeface="+mj-lt"/>
                  </a:rPr>
                  <a:t>Lipschitz</a:t>
                </a:r>
                <a:r>
                  <a:rPr lang="en-CN" sz="2000" dirty="0">
                    <a:latin typeface="+mj-lt"/>
                  </a:rPr>
                  <a:t> continuous.)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84" y="1113095"/>
                <a:ext cx="10725374" cy="846770"/>
              </a:xfrm>
              <a:prstGeom prst="rect">
                <a:avLst/>
              </a:prstGeom>
              <a:blipFill>
                <a:blip r:embed="rId2"/>
                <a:stretch>
                  <a:fillRect l="-947" t="-5882" b="-161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D44ACC-5302-F042-B7F8-52AD5A61D416}"/>
                  </a:ext>
                </a:extLst>
              </p:cNvPr>
              <p:cNvSpPr/>
              <p:nvPr/>
            </p:nvSpPr>
            <p:spPr>
              <a:xfrm>
                <a:off x="597723" y="2134024"/>
                <a:ext cx="7116568" cy="493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Given a current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+mj-lt"/>
                  </a:rPr>
                  <a:t>, we approximate our goal by: 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D44ACC-5302-F042-B7F8-52AD5A61D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23" y="2134024"/>
                <a:ext cx="7116568" cy="493277"/>
              </a:xfrm>
              <a:prstGeom prst="rect">
                <a:avLst/>
              </a:prstGeom>
              <a:blipFill>
                <a:blip r:embed="rId3"/>
                <a:stretch>
                  <a:fillRect l="-1426" t="-5128" b="-256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634854-054C-AF4D-99E1-0F156DB77073}"/>
                  </a:ext>
                </a:extLst>
              </p:cNvPr>
              <p:cNvSpPr/>
              <p:nvPr/>
            </p:nvSpPr>
            <p:spPr>
              <a:xfrm>
                <a:off x="739985" y="2574277"/>
                <a:ext cx="5967339" cy="516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634854-054C-AF4D-99E1-0F156DB77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5" y="2574277"/>
                <a:ext cx="5967339" cy="516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A067546B-42FE-6147-80AC-F62998E7E9F7}"/>
              </a:ext>
            </a:extLst>
          </p:cNvPr>
          <p:cNvSpPr txBox="1">
            <a:spLocks/>
          </p:cNvSpPr>
          <p:nvPr/>
        </p:nvSpPr>
        <p:spPr>
          <a:xfrm>
            <a:off x="1139913" y="3354383"/>
            <a:ext cx="4582793" cy="292735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0B5AB8A-406A-844E-BCF3-D65AA48DB264}"/>
                  </a:ext>
                </a:extLst>
              </p:cNvPr>
              <p:cNvSpPr/>
              <p:nvPr/>
            </p:nvSpPr>
            <p:spPr>
              <a:xfrm>
                <a:off x="1371293" y="4104175"/>
                <a:ext cx="218356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0B5AB8A-406A-844E-BCF3-D65AA48DB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93" y="4104175"/>
                <a:ext cx="2183565" cy="400110"/>
              </a:xfrm>
              <a:prstGeom prst="rect">
                <a:avLst/>
              </a:prstGeom>
              <a:blipFill>
                <a:blip r:embed="rId5"/>
                <a:stretch>
                  <a:fillRect l="-3488" t="-9375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F5CF80-30A7-1B40-83C9-657A4C0DFC43}"/>
                  </a:ext>
                </a:extLst>
              </p:cNvPr>
              <p:cNvSpPr/>
              <p:nvPr/>
            </p:nvSpPr>
            <p:spPr>
              <a:xfrm>
                <a:off x="1373857" y="3711779"/>
                <a:ext cx="2181001" cy="421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F5CF80-30A7-1B40-83C9-657A4C0DF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857" y="3711779"/>
                <a:ext cx="2181001" cy="421462"/>
              </a:xfrm>
              <a:prstGeom prst="rect">
                <a:avLst/>
              </a:prstGeom>
              <a:blipFill>
                <a:blip r:embed="rId6"/>
                <a:stretch>
                  <a:fillRect l="-2907" t="-2941" b="-2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70BD26-BFD6-BB43-B0B1-8A2C4A6D307F}"/>
                  </a:ext>
                </a:extLst>
              </p:cNvPr>
              <p:cNvSpPr/>
              <p:nvPr/>
            </p:nvSpPr>
            <p:spPr>
              <a:xfrm>
                <a:off x="2040741" y="5377577"/>
                <a:ext cx="47108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is small	then break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70BD26-BFD6-BB43-B0B1-8A2C4A6D3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741" y="5377577"/>
                <a:ext cx="4710895" cy="400110"/>
              </a:xfrm>
              <a:prstGeom prst="rect">
                <a:avLst/>
              </a:prstGeom>
              <a:blipFill>
                <a:blip r:embed="rId7"/>
                <a:stretch>
                  <a:fillRect l="-1344"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02AD61-51C9-DC45-BD12-3F1F8991B5EE}"/>
                  </a:ext>
                </a:extLst>
              </p:cNvPr>
              <p:cNvSpPr/>
              <p:nvPr/>
            </p:nvSpPr>
            <p:spPr>
              <a:xfrm>
                <a:off x="1339532" y="5787239"/>
                <a:ext cx="1670329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02AD61-51C9-DC45-BD12-3F1F8991B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32" y="5787239"/>
                <a:ext cx="1670329" cy="421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FAD90F2-EA65-EC42-9BFC-29E1DA97E2B0}"/>
              </a:ext>
            </a:extLst>
          </p:cNvPr>
          <p:cNvSpPr/>
          <p:nvPr/>
        </p:nvSpPr>
        <p:spPr>
          <a:xfrm>
            <a:off x="2340310" y="3333021"/>
            <a:ext cx="2270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Newton’s Method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9A8A21-432E-7443-A4DE-01154E5C44A1}"/>
                  </a:ext>
                </a:extLst>
              </p:cNvPr>
              <p:cNvSpPr/>
              <p:nvPr/>
            </p:nvSpPr>
            <p:spPr>
              <a:xfrm>
                <a:off x="2022311" y="4982817"/>
                <a:ext cx="2318968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9A8A21-432E-7443-A4DE-01154E5C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311" y="4982817"/>
                <a:ext cx="2318968" cy="4210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CF4C6B-C533-304E-9736-18F8929276A6}"/>
                  </a:ext>
                </a:extLst>
              </p:cNvPr>
              <p:cNvSpPr/>
              <p:nvPr/>
            </p:nvSpPr>
            <p:spPr>
              <a:xfrm>
                <a:off x="2022311" y="4361847"/>
                <a:ext cx="3689793" cy="613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CF4C6B-C533-304E-9736-18F892927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311" y="4361847"/>
                <a:ext cx="3689793" cy="6131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8CFD5B-86A3-7945-ACF2-8134D08AC743}"/>
              </a:ext>
            </a:extLst>
          </p:cNvPr>
          <p:cNvCxnSpPr>
            <a:cxnSpLocks/>
          </p:cNvCxnSpPr>
          <p:nvPr/>
        </p:nvCxnSpPr>
        <p:spPr>
          <a:xfrm>
            <a:off x="6946502" y="6222394"/>
            <a:ext cx="45699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71D980-C871-DA44-81D6-924500ED3E37}"/>
              </a:ext>
            </a:extLst>
          </p:cNvPr>
          <p:cNvCxnSpPr>
            <a:cxnSpLocks/>
          </p:cNvCxnSpPr>
          <p:nvPr/>
        </p:nvCxnSpPr>
        <p:spPr>
          <a:xfrm flipV="1">
            <a:off x="7087327" y="3462572"/>
            <a:ext cx="0" cy="29122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FAE1D6-8884-7F41-B866-69D79F6C8B71}"/>
                  </a:ext>
                </a:extLst>
              </p:cNvPr>
              <p:cNvSpPr/>
              <p:nvPr/>
            </p:nvSpPr>
            <p:spPr>
              <a:xfrm>
                <a:off x="11260904" y="5778379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FAE1D6-8884-7F41-B866-69D79F6C8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904" y="5778379"/>
                <a:ext cx="38638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31A81F-18F7-2049-836E-11169A78540D}"/>
                  </a:ext>
                </a:extLst>
              </p:cNvPr>
              <p:cNvSpPr/>
              <p:nvPr/>
            </p:nvSpPr>
            <p:spPr>
              <a:xfrm>
                <a:off x="6326625" y="3385611"/>
                <a:ext cx="88248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31A81F-18F7-2049-836E-11169A785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625" y="3385611"/>
                <a:ext cx="882486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79C748-38B0-6A4D-BA49-599A4AECF5DA}"/>
                  </a:ext>
                </a:extLst>
              </p:cNvPr>
              <p:cNvSpPr txBox="1"/>
              <p:nvPr/>
            </p:nvSpPr>
            <p:spPr>
              <a:xfrm>
                <a:off x="8833268" y="5787239"/>
                <a:ext cx="1148932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79C748-38B0-6A4D-BA49-599A4AEC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268" y="5787239"/>
                <a:ext cx="1148932" cy="307777"/>
              </a:xfrm>
              <a:prstGeom prst="rect">
                <a:avLst/>
              </a:prstGeom>
              <a:blipFill>
                <a:blip r:embed="rId13"/>
                <a:stretch>
                  <a:fillRect l="-4348" r="-3261" b="-384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317D2761-9365-8147-8326-77DB5EA6FAC4}"/>
              </a:ext>
            </a:extLst>
          </p:cNvPr>
          <p:cNvSpPr/>
          <p:nvPr/>
        </p:nvSpPr>
        <p:spPr>
          <a:xfrm>
            <a:off x="8899184" y="549608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8926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7" grpId="0"/>
      <p:bldP spid="4" grpId="0"/>
      <p:bldP spid="15" grpId="0" animBg="1"/>
      <p:bldP spid="16" grpId="0"/>
      <p:bldP spid="19" grpId="0"/>
      <p:bldP spid="20" grpId="0"/>
      <p:bldP spid="21" grpId="0"/>
      <p:bldP spid="24" grpId="0"/>
      <p:bldP spid="3" grpId="0"/>
      <p:bldP spid="26" grpId="0"/>
      <p:bldP spid="25" grpId="0"/>
      <p:bldP spid="28" grpId="0"/>
      <p:bldP spid="30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Newton-Raphson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3C2332-4177-A843-83AA-C7E975B7E407}"/>
              </a:ext>
            </a:extLst>
          </p:cNvPr>
          <p:cNvSpPr/>
          <p:nvPr/>
        </p:nvSpPr>
        <p:spPr>
          <a:xfrm>
            <a:off x="864742" y="1289833"/>
            <a:ext cx="10725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Newton’s method finds an extremum, but it can be a minimum or maximum.</a:t>
            </a:r>
            <a:endParaRPr lang="en-CN" sz="2400" dirty="0">
              <a:latin typeface="+mj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8CFD5B-86A3-7945-ACF2-8134D08AC743}"/>
              </a:ext>
            </a:extLst>
          </p:cNvPr>
          <p:cNvCxnSpPr>
            <a:cxnSpLocks/>
          </p:cNvCxnSpPr>
          <p:nvPr/>
        </p:nvCxnSpPr>
        <p:spPr>
          <a:xfrm>
            <a:off x="1221761" y="5405899"/>
            <a:ext cx="45699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71D980-C871-DA44-81D6-924500ED3E37}"/>
              </a:ext>
            </a:extLst>
          </p:cNvPr>
          <p:cNvCxnSpPr>
            <a:cxnSpLocks/>
          </p:cNvCxnSpPr>
          <p:nvPr/>
        </p:nvCxnSpPr>
        <p:spPr>
          <a:xfrm flipV="1">
            <a:off x="1362586" y="2646077"/>
            <a:ext cx="0" cy="29122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FAE1D6-8884-7F41-B866-69D79F6C8B71}"/>
                  </a:ext>
                </a:extLst>
              </p:cNvPr>
              <p:cNvSpPr/>
              <p:nvPr/>
            </p:nvSpPr>
            <p:spPr>
              <a:xfrm>
                <a:off x="5536163" y="4961884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FAE1D6-8884-7F41-B866-69D79F6C8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163" y="4961884"/>
                <a:ext cx="38638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31A81F-18F7-2049-836E-11169A78540D}"/>
                  </a:ext>
                </a:extLst>
              </p:cNvPr>
              <p:cNvSpPr/>
              <p:nvPr/>
            </p:nvSpPr>
            <p:spPr>
              <a:xfrm>
                <a:off x="601884" y="2569116"/>
                <a:ext cx="88248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31A81F-18F7-2049-836E-11169A785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84" y="2569116"/>
                <a:ext cx="882486" cy="40011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7A5528A9-4D73-1346-8003-99ACBFFDEBFD}"/>
              </a:ext>
            </a:extLst>
          </p:cNvPr>
          <p:cNvSpPr/>
          <p:nvPr/>
        </p:nvSpPr>
        <p:spPr>
          <a:xfrm>
            <a:off x="1503412" y="2606990"/>
            <a:ext cx="4178359" cy="2620591"/>
          </a:xfrm>
          <a:custGeom>
            <a:avLst/>
            <a:gdLst>
              <a:gd name="connsiteX0" fmla="*/ 0 w 3159889"/>
              <a:gd name="connsiteY0" fmla="*/ 370390 h 1204079"/>
              <a:gd name="connsiteX1" fmla="*/ 509286 w 3159889"/>
              <a:gd name="connsiteY1" fmla="*/ 1018572 h 1204079"/>
              <a:gd name="connsiteX2" fmla="*/ 1169043 w 3159889"/>
              <a:gd name="connsiteY2" fmla="*/ 127321 h 1204079"/>
              <a:gd name="connsiteX3" fmla="*/ 2083443 w 3159889"/>
              <a:gd name="connsiteY3" fmla="*/ 1203767 h 1204079"/>
              <a:gd name="connsiteX4" fmla="*/ 3159889 w 3159889"/>
              <a:gd name="connsiteY4" fmla="*/ 0 h 120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9889" h="1204079">
                <a:moveTo>
                  <a:pt x="0" y="370390"/>
                </a:moveTo>
                <a:cubicBezTo>
                  <a:pt x="157223" y="714737"/>
                  <a:pt x="314446" y="1059084"/>
                  <a:pt x="509286" y="1018572"/>
                </a:cubicBezTo>
                <a:cubicBezTo>
                  <a:pt x="704127" y="978061"/>
                  <a:pt x="906684" y="96455"/>
                  <a:pt x="1169043" y="127321"/>
                </a:cubicBezTo>
                <a:cubicBezTo>
                  <a:pt x="1431403" y="158187"/>
                  <a:pt x="1751635" y="1224987"/>
                  <a:pt x="2083443" y="1203767"/>
                </a:cubicBezTo>
                <a:cubicBezTo>
                  <a:pt x="2415251" y="1182547"/>
                  <a:pt x="2787570" y="591273"/>
                  <a:pt x="3159889" y="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79C748-38B0-6A4D-BA49-599A4AECF5DA}"/>
                  </a:ext>
                </a:extLst>
              </p:cNvPr>
              <p:cNvSpPr txBox="1"/>
              <p:nvPr/>
            </p:nvSpPr>
            <p:spPr>
              <a:xfrm>
                <a:off x="2312063" y="5000730"/>
                <a:ext cx="16022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79C748-38B0-6A4D-BA49-599A4AEC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063" y="5000730"/>
                <a:ext cx="1602243" cy="307777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5983A251-67E6-3A4A-9239-54B2B8ACBD10}"/>
              </a:ext>
            </a:extLst>
          </p:cNvPr>
          <p:cNvSpPr/>
          <p:nvPr/>
        </p:nvSpPr>
        <p:spPr>
          <a:xfrm>
            <a:off x="2039652" y="472004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83AB1D-C0BD-A34F-AC9F-2901EDEEA4C7}"/>
              </a:ext>
            </a:extLst>
          </p:cNvPr>
          <p:cNvSpPr/>
          <p:nvPr/>
        </p:nvSpPr>
        <p:spPr>
          <a:xfrm>
            <a:off x="2929897" y="278389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17D2761-9365-8147-8326-77DB5EA6FAC4}"/>
              </a:ext>
            </a:extLst>
          </p:cNvPr>
          <p:cNvSpPr/>
          <p:nvPr/>
        </p:nvSpPr>
        <p:spPr>
          <a:xfrm>
            <a:off x="4169211" y="513345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0419FA-C6B1-8644-9210-FD4EF55FBB61}"/>
              </a:ext>
            </a:extLst>
          </p:cNvPr>
          <p:cNvCxnSpPr>
            <a:cxnSpLocks/>
          </p:cNvCxnSpPr>
          <p:nvPr/>
        </p:nvCxnSpPr>
        <p:spPr>
          <a:xfrm>
            <a:off x="3021541" y="3059753"/>
            <a:ext cx="0" cy="507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AC8833-7C2C-5B49-A0ED-A2FC8B60FF30}"/>
              </a:ext>
            </a:extLst>
          </p:cNvPr>
          <p:cNvCxnSpPr>
            <a:cxnSpLocks/>
          </p:cNvCxnSpPr>
          <p:nvPr/>
        </p:nvCxnSpPr>
        <p:spPr>
          <a:xfrm flipV="1">
            <a:off x="4260855" y="4744467"/>
            <a:ext cx="0" cy="3227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144C49-CD20-E641-B435-9A6B94285E1A}"/>
              </a:ext>
            </a:extLst>
          </p:cNvPr>
          <p:cNvCxnSpPr>
            <a:cxnSpLocks/>
          </p:cNvCxnSpPr>
          <p:nvPr/>
        </p:nvCxnSpPr>
        <p:spPr>
          <a:xfrm flipV="1">
            <a:off x="2131296" y="4184382"/>
            <a:ext cx="0" cy="458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8CD75D8-6B51-3D42-B342-0E2CA0C54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90414" y="2883276"/>
                <a:ext cx="5187765" cy="246020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At a minimum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i="1" dirty="0"/>
                  <a:t>.  </a:t>
                </a:r>
              </a:p>
              <a:p>
                <a:r>
                  <a:rPr lang="en-US" sz="2400" dirty="0">
                    <a:latin typeface="+mj-lt"/>
                  </a:rPr>
                  <a:t>At a maximum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i="1" dirty="0">
                    <a:latin typeface="+mj-lt"/>
                  </a:rPr>
                  <a:t>. </a:t>
                </a:r>
              </a:p>
              <a:p>
                <a:r>
                  <a:rPr lang="en-CN" sz="2400" dirty="0">
                    <a:latin typeface="+mj-lt"/>
                  </a:rPr>
                  <a:t>If</a:t>
                </a:r>
                <a:r>
                  <a:rPr lang="en-CN" sz="2400" i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N" sz="2400" i="1" dirty="0">
                    <a:latin typeface="+mj-lt"/>
                  </a:rPr>
                  <a:t> </a:t>
                </a:r>
                <a:r>
                  <a:rPr lang="en-CN" sz="2400" dirty="0">
                    <a:latin typeface="+mj-lt"/>
                  </a:rPr>
                  <a:t>is everywhere,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 </a:t>
                </a:r>
                <a:r>
                  <a:rPr lang="en-CN" sz="2400" dirty="0">
                    <a:latin typeface="+mj-lt"/>
                  </a:rPr>
                  <a:t>has no maximum.  =&gt;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 </a:t>
                </a:r>
                <a:r>
                  <a:rPr lang="en-CN" sz="2400" dirty="0">
                    <a:latin typeface="+mj-lt"/>
                  </a:rPr>
                  <a:t>has only one minimum.</a:t>
                </a:r>
              </a:p>
              <a:p>
                <a:endParaRPr lang="en-CN" sz="2400" dirty="0">
                  <a:latin typeface="+mj-lt"/>
                </a:endParaRPr>
              </a:p>
              <a:p>
                <a:endParaRPr lang="en-CN" sz="2400" i="1" dirty="0"/>
              </a:p>
              <a:p>
                <a:pPr lvl="1"/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8CD75D8-6B51-3D42-B342-0E2CA0C54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90414" y="2883276"/>
                <a:ext cx="5187765" cy="2460204"/>
              </a:xfrm>
              <a:blipFill>
                <a:blip r:embed="rId5"/>
                <a:stretch>
                  <a:fillRect l="-1711" t="-30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39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Newton-Raphson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/>
              <p:nvPr/>
            </p:nvSpPr>
            <p:spPr>
              <a:xfrm>
                <a:off x="763930" y="1289835"/>
                <a:ext cx="10725374" cy="477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Now we can apply Newton’s method to: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CN" sz="24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30" y="1289835"/>
                <a:ext cx="10725374" cy="477438"/>
              </a:xfrm>
              <a:prstGeom prst="rect">
                <a:avLst/>
              </a:prstGeom>
              <a:blipFill>
                <a:blip r:embed="rId2"/>
                <a:stretch>
                  <a:fillRect l="-947" t="-5128" b="-256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624AD9A-C37C-CC4B-8F2A-C23C355F2C92}"/>
                  </a:ext>
                </a:extLst>
              </p:cNvPr>
              <p:cNvSpPr/>
              <p:nvPr/>
            </p:nvSpPr>
            <p:spPr>
              <a:xfrm>
                <a:off x="793681" y="1865563"/>
                <a:ext cx="7116568" cy="493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Given a current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+mj-lt"/>
                  </a:rPr>
                  <a:t>, we approximate our goal by: 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624AD9A-C37C-CC4B-8F2A-C23C355F2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81" y="1865563"/>
                <a:ext cx="7116568" cy="493277"/>
              </a:xfrm>
              <a:prstGeom prst="rect">
                <a:avLst/>
              </a:prstGeom>
              <a:blipFill>
                <a:blip r:embed="rId3"/>
                <a:stretch>
                  <a:fillRect l="-1423" t="-5000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D7CFF5E-A698-2449-A4F6-1C5A2D9A6B0F}"/>
              </a:ext>
            </a:extLst>
          </p:cNvPr>
          <p:cNvSpPr txBox="1">
            <a:spLocks/>
          </p:cNvSpPr>
          <p:nvPr/>
        </p:nvSpPr>
        <p:spPr>
          <a:xfrm>
            <a:off x="3690994" y="3257730"/>
            <a:ext cx="4836558" cy="317137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A42A40-4B64-8E4D-8371-5C79AB4A241C}"/>
                  </a:ext>
                </a:extLst>
              </p:cNvPr>
              <p:cNvSpPr/>
              <p:nvPr/>
            </p:nvSpPr>
            <p:spPr>
              <a:xfrm>
                <a:off x="3922373" y="4028884"/>
                <a:ext cx="218356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A42A40-4B64-8E4D-8371-5C79AB4A2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73" y="4028884"/>
                <a:ext cx="2183565" cy="400110"/>
              </a:xfrm>
              <a:prstGeom prst="rect">
                <a:avLst/>
              </a:prstGeom>
              <a:blipFill>
                <a:blip r:embed="rId4"/>
                <a:stretch>
                  <a:fillRect l="-2890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0A5020-5EBA-D748-B275-3BBC975A2328}"/>
                  </a:ext>
                </a:extLst>
              </p:cNvPr>
              <p:cNvSpPr/>
              <p:nvPr/>
            </p:nvSpPr>
            <p:spPr>
              <a:xfrm>
                <a:off x="3924937" y="3636488"/>
                <a:ext cx="2181001" cy="421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0A5020-5EBA-D748-B275-3BBC975A2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937" y="3636488"/>
                <a:ext cx="2181001" cy="421462"/>
              </a:xfrm>
              <a:prstGeom prst="rect">
                <a:avLst/>
              </a:prstGeom>
              <a:blipFill>
                <a:blip r:embed="rId5"/>
                <a:stretch>
                  <a:fillRect l="-3488" t="-2941" b="-2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C9EEEEA-6BA1-5E46-B3E8-7E9B3030F403}"/>
                  </a:ext>
                </a:extLst>
              </p:cNvPr>
              <p:cNvSpPr/>
              <p:nvPr/>
            </p:nvSpPr>
            <p:spPr>
              <a:xfrm>
                <a:off x="4625128" y="5535903"/>
                <a:ext cx="47108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is small	then break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C9EEEEA-6BA1-5E46-B3E8-7E9B3030F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128" y="5535903"/>
                <a:ext cx="4710895" cy="400110"/>
              </a:xfrm>
              <a:prstGeom prst="rect">
                <a:avLst/>
              </a:prstGeom>
              <a:blipFill>
                <a:blip r:embed="rId6"/>
                <a:stretch>
                  <a:fillRect l="-1348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62C0F19-A924-7245-AB20-70ED9194167D}"/>
                  </a:ext>
                </a:extLst>
              </p:cNvPr>
              <p:cNvSpPr/>
              <p:nvPr/>
            </p:nvSpPr>
            <p:spPr>
              <a:xfrm>
                <a:off x="3789963" y="5957375"/>
                <a:ext cx="1670329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62C0F19-A924-7245-AB20-70ED91941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963" y="5957375"/>
                <a:ext cx="1670329" cy="421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8B2C4EF4-DA7B-4C42-A4F7-17BFF0B731C4}"/>
              </a:ext>
            </a:extLst>
          </p:cNvPr>
          <p:cNvSpPr/>
          <p:nvPr/>
        </p:nvSpPr>
        <p:spPr>
          <a:xfrm>
            <a:off x="4891390" y="3257730"/>
            <a:ext cx="2270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Newton’s Method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2172E-3422-0348-928B-D4FA93F30E68}"/>
                  </a:ext>
                </a:extLst>
              </p:cNvPr>
              <p:cNvSpPr/>
              <p:nvPr/>
            </p:nvSpPr>
            <p:spPr>
              <a:xfrm>
                <a:off x="4563850" y="4264615"/>
                <a:ext cx="3797322" cy="867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2172E-3422-0348-928B-D4FA93F30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850" y="4264615"/>
                <a:ext cx="3797322" cy="867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79E584B-76E3-4744-8F0E-00842521D86A}"/>
                  </a:ext>
                </a:extLst>
              </p:cNvPr>
              <p:cNvSpPr/>
              <p:nvPr/>
            </p:nvSpPr>
            <p:spPr>
              <a:xfrm>
                <a:off x="2607418" y="2244769"/>
                <a:ext cx="5971378" cy="696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79E584B-76E3-4744-8F0E-00842521D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8" y="2244769"/>
                <a:ext cx="5971378" cy="696216"/>
              </a:xfrm>
              <a:prstGeom prst="rect">
                <a:avLst/>
              </a:prstGeom>
              <a:blipFill>
                <a:blip r:embed="rId9"/>
                <a:stretch>
                  <a:fillRect l="-212" b="-53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9A8A21-432E-7443-A4DE-01154E5C44A1}"/>
                  </a:ext>
                </a:extLst>
              </p:cNvPr>
              <p:cNvSpPr/>
              <p:nvPr/>
            </p:nvSpPr>
            <p:spPr>
              <a:xfrm>
                <a:off x="4594306" y="5134624"/>
                <a:ext cx="2298321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9A8A21-432E-7443-A4DE-01154E5C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306" y="5134624"/>
                <a:ext cx="2298321" cy="4210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33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/>
      <p:bldP spid="18" grpId="0"/>
      <p:bldP spid="19" grpId="0"/>
      <p:bldP spid="20" grpId="0"/>
      <p:bldP spid="22" grpId="0"/>
      <p:bldP spid="6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74C17470-B63E-6C42-85E9-958010FE7B37}"/>
              </a:ext>
            </a:extLst>
          </p:cNvPr>
          <p:cNvSpPr txBox="1">
            <a:spLocks/>
          </p:cNvSpPr>
          <p:nvPr/>
        </p:nvSpPr>
        <p:spPr>
          <a:xfrm>
            <a:off x="1642607" y="3365523"/>
            <a:ext cx="8869078" cy="31133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Simulation by Newton’s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3C2332-4177-A843-83AA-C7E975B7E407}"/>
              </a:ext>
            </a:extLst>
          </p:cNvPr>
          <p:cNvSpPr/>
          <p:nvPr/>
        </p:nvSpPr>
        <p:spPr>
          <a:xfrm>
            <a:off x="628426" y="1464448"/>
            <a:ext cx="10725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Specifically to simulation, we have: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25C613-D35D-6843-90C7-739125EB6B8A}"/>
                  </a:ext>
                </a:extLst>
              </p:cNvPr>
              <p:cNvSpPr/>
              <p:nvPr/>
            </p:nvSpPr>
            <p:spPr>
              <a:xfrm>
                <a:off x="864742" y="2179097"/>
                <a:ext cx="5555752" cy="730800"/>
              </a:xfrm>
              <a:prstGeom prst="rect">
                <a:avLst/>
              </a:prstGeom>
              <a:ln w="12700">
                <a:solidFill>
                  <a:schemeClr val="dk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0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25C613-D35D-6843-90C7-739125EB6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2" y="2179097"/>
                <a:ext cx="5555752" cy="730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0D82996-FB2A-A74E-8BAC-60059A376979}"/>
                  </a:ext>
                </a:extLst>
              </p:cNvPr>
              <p:cNvSpPr/>
              <p:nvPr/>
            </p:nvSpPr>
            <p:spPr>
              <a:xfrm>
                <a:off x="3096349" y="4136706"/>
                <a:ext cx="7161448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  <m:r>
                            <a:rPr lang="en-US" sz="2000" b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box>
                        <m:box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000" b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0D82996-FB2A-A74E-8BAC-60059A376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349" y="4136706"/>
                <a:ext cx="7161448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434D67-D2AB-7C42-B337-88452F78D587}"/>
                  </a:ext>
                </a:extLst>
              </p:cNvPr>
              <p:cNvSpPr txBox="1"/>
              <p:nvPr/>
            </p:nvSpPr>
            <p:spPr>
              <a:xfrm>
                <a:off x="5150734" y="1382296"/>
                <a:ext cx="4539687" cy="648000"/>
              </a:xfrm>
              <a:prstGeom prst="rect">
                <a:avLst/>
              </a:prstGeom>
              <a:noFill/>
              <a:ln w="12700">
                <a:solidFill>
                  <a:schemeClr val="dk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434D67-D2AB-7C42-B337-88452F78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734" y="1382296"/>
                <a:ext cx="4539687" cy="648000"/>
              </a:xfrm>
              <a:prstGeom prst="rect">
                <a:avLst/>
              </a:prstGeom>
              <a:blipFill>
                <a:blip r:embed="rId4"/>
                <a:stretch>
                  <a:fillRect l="-279" r="-836" b="-1887"/>
                </a:stretch>
              </a:blipFill>
              <a:ln w="12700"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8E9DAA-BE72-C94A-8C38-518D79298BE4}"/>
                  </a:ext>
                </a:extLst>
              </p:cNvPr>
              <p:cNvSpPr/>
              <p:nvPr/>
            </p:nvSpPr>
            <p:spPr>
              <a:xfrm>
                <a:off x="6816037" y="2179097"/>
                <a:ext cx="3504228" cy="738857"/>
              </a:xfrm>
              <a:prstGeom prst="rect">
                <a:avLst/>
              </a:prstGeom>
              <a:ln w="12700">
                <a:solidFill>
                  <a:schemeClr val="dk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𝐇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8E9DAA-BE72-C94A-8C38-518D79298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37" y="2179097"/>
                <a:ext cx="3504228" cy="738857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  <a:ln w="12700"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CD49EF-4287-F04C-83C6-9E743BF08C21}"/>
                  </a:ext>
                </a:extLst>
              </p:cNvPr>
              <p:cNvSpPr/>
              <p:nvPr/>
            </p:nvSpPr>
            <p:spPr>
              <a:xfrm>
                <a:off x="1792639" y="3817022"/>
                <a:ext cx="71165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CD49EF-4287-F04C-83C6-9E743BF08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639" y="3817022"/>
                <a:ext cx="7116568" cy="400110"/>
              </a:xfrm>
              <a:prstGeom prst="rect">
                <a:avLst/>
              </a:prstGeom>
              <a:blipFill>
                <a:blip r:embed="rId6"/>
                <a:stretch>
                  <a:fillRect l="-891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1F1E878-144C-CC4B-9C4D-4A4AE3EE6015}"/>
              </a:ext>
            </a:extLst>
          </p:cNvPr>
          <p:cNvSpPr/>
          <p:nvPr/>
        </p:nvSpPr>
        <p:spPr>
          <a:xfrm>
            <a:off x="2452396" y="4316661"/>
            <a:ext cx="4710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</a:rPr>
              <a:t>Solve</a:t>
            </a:r>
            <a:endParaRPr lang="en-CN" sz="2000" dirty="0">
              <a:solidFill>
                <a:schemeClr val="accent2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B98CC50-AA21-374D-8373-4957F18DFDF9}"/>
                  </a:ext>
                </a:extLst>
              </p:cNvPr>
              <p:cNvSpPr/>
              <p:nvPr/>
            </p:nvSpPr>
            <p:spPr>
              <a:xfrm>
                <a:off x="2452396" y="4868955"/>
                <a:ext cx="2298321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B98CC50-AA21-374D-8373-4957F18DFD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396" y="4868955"/>
                <a:ext cx="2298321" cy="421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14C4BC-5991-0147-9031-79B5B73B7589}"/>
                  </a:ext>
                </a:extLst>
              </p:cNvPr>
              <p:cNvSpPr/>
              <p:nvPr/>
            </p:nvSpPr>
            <p:spPr>
              <a:xfrm>
                <a:off x="1795203" y="3393804"/>
                <a:ext cx="5804648" cy="421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, often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14C4BC-5991-0147-9031-79B5B73B7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203" y="3393804"/>
                <a:ext cx="5804648" cy="421462"/>
              </a:xfrm>
              <a:prstGeom prst="rect">
                <a:avLst/>
              </a:prstGeom>
              <a:blipFill>
                <a:blip r:embed="rId8"/>
                <a:stretch>
                  <a:fillRect l="-1092" t="-2941" b="-2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D4B61A-F547-D241-9784-5CC89110011A}"/>
                  </a:ext>
                </a:extLst>
              </p:cNvPr>
              <p:cNvSpPr/>
              <p:nvPr/>
            </p:nvSpPr>
            <p:spPr>
              <a:xfrm>
                <a:off x="2452396" y="5265482"/>
                <a:ext cx="47108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is small	then break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D4B61A-F547-D241-9784-5CC891100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396" y="5265482"/>
                <a:ext cx="4710895" cy="400110"/>
              </a:xfrm>
              <a:prstGeom prst="rect">
                <a:avLst/>
              </a:prstGeom>
              <a:blipFill>
                <a:blip r:embed="rId9"/>
                <a:stretch>
                  <a:fillRect l="-1075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54167F-269A-E14F-9A13-7C9D9F3BA617}"/>
                  </a:ext>
                </a:extLst>
              </p:cNvPr>
              <p:cNvSpPr/>
              <p:nvPr/>
            </p:nvSpPr>
            <p:spPr>
              <a:xfrm>
                <a:off x="1720365" y="5654596"/>
                <a:ext cx="1670329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54167F-269A-E14F-9A13-7C9D9F3BA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5" y="5654596"/>
                <a:ext cx="1670329" cy="4214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EC2BB1-6374-C14D-BA3F-914633D9CE1E}"/>
                  </a:ext>
                </a:extLst>
              </p:cNvPr>
              <p:cNvSpPr/>
              <p:nvPr/>
            </p:nvSpPr>
            <p:spPr>
              <a:xfrm>
                <a:off x="1764358" y="6028825"/>
                <a:ext cx="2710357" cy="446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EC2BB1-6374-C14D-BA3F-914633D9C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358" y="6028825"/>
                <a:ext cx="2710357" cy="446084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84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 animBg="1"/>
      <p:bldP spid="25" grpId="0"/>
      <p:bldP spid="8" grpId="0" animBg="1"/>
      <p:bldP spid="36" grpId="0"/>
      <p:bldP spid="37" grpId="0"/>
      <p:bldP spid="38" grpId="0"/>
      <p:bldP spid="40" grpId="0"/>
      <p:bldP spid="41" grpId="0"/>
      <p:bldP spid="3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0137F3F8-05F7-CB4A-9FB9-21B147A78B9E}"/>
              </a:ext>
            </a:extLst>
          </p:cNvPr>
          <p:cNvSpPr txBox="1">
            <a:spLocks/>
          </p:cNvSpPr>
          <p:nvPr/>
        </p:nvSpPr>
        <p:spPr>
          <a:xfrm>
            <a:off x="2823244" y="3475528"/>
            <a:ext cx="6184832" cy="137999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Spring Hessian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3C2332-4177-A843-83AA-C7E975B7E407}"/>
              </a:ext>
            </a:extLst>
          </p:cNvPr>
          <p:cNvSpPr/>
          <p:nvPr/>
        </p:nvSpPr>
        <p:spPr>
          <a:xfrm>
            <a:off x="763930" y="1092123"/>
            <a:ext cx="10725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According to Lecture 2, Page 48,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95FF16D-5D4E-DD4D-B3A6-C22B907C29BC}"/>
                  </a:ext>
                </a:extLst>
              </p:cNvPr>
              <p:cNvSpPr/>
              <p:nvPr/>
            </p:nvSpPr>
            <p:spPr>
              <a:xfrm>
                <a:off x="864742" y="5153524"/>
                <a:ext cx="10725374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This is because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N" sz="2400" b="1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CN" sz="2400" dirty="0">
                    <a:latin typeface="+mj-lt"/>
                  </a:rPr>
                  <a:t>,</a:t>
                </a:r>
                <a:r>
                  <a:rPr lang="en-CN" sz="2400" b="1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95FF16D-5D4E-DD4D-B3A6-C22B907C2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2" y="5153524"/>
                <a:ext cx="10725374" cy="491417"/>
              </a:xfrm>
              <a:prstGeom prst="rect">
                <a:avLst/>
              </a:prstGeom>
              <a:blipFill>
                <a:blip r:embed="rId2"/>
                <a:stretch>
                  <a:fillRect l="-947" t="-7500" b="-2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66ED308-6239-F248-A7D7-0C32075A63D4}"/>
                  </a:ext>
                </a:extLst>
              </p:cNvPr>
              <p:cNvSpPr/>
              <p:nvPr/>
            </p:nvSpPr>
            <p:spPr>
              <a:xfrm>
                <a:off x="1736241" y="5555343"/>
                <a:ext cx="3485506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</m:e>
                      </m:box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2400" b="1" i="0" smtClean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66ED308-6239-F248-A7D7-0C32075A6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41" y="5555343"/>
                <a:ext cx="3485506" cy="910377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0574CDA-8084-1D4F-90D8-205578D3D34A}"/>
                  </a:ext>
                </a:extLst>
              </p:cNvPr>
              <p:cNvSpPr/>
              <p:nvPr/>
            </p:nvSpPr>
            <p:spPr>
              <a:xfrm>
                <a:off x="5811920" y="5555343"/>
                <a:ext cx="5175199" cy="883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ox>
                                    <m:box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</m:box>
                        </m:e>
                      </m:box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0" smtClean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2400" b="1" i="0" smtClean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0574CDA-8084-1D4F-90D8-205578D3D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0" y="5555343"/>
                <a:ext cx="5175199" cy="883062"/>
              </a:xfrm>
              <a:prstGeom prst="rect">
                <a:avLst/>
              </a:prstGeom>
              <a:blipFill>
                <a:blip r:embed="rId4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2AA63C-0827-184F-A068-178C0B7B4542}"/>
                  </a:ext>
                </a:extLst>
              </p:cNvPr>
              <p:cNvSpPr txBox="1"/>
              <p:nvPr/>
            </p:nvSpPr>
            <p:spPr>
              <a:xfrm>
                <a:off x="1961809" y="1515396"/>
                <a:ext cx="10036601" cy="1731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m:rPr>
                            <m:brk m:alnAt="9"/>
                          </m:rPr>
                          <a:rPr lang="en-US" sz="2000" b="1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/>
                              </m:mr>
                              <m:mr>
                                <m:e/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m:rPr>
                                <m:nor/>
                              </m:rPr>
                              <a:rPr lang="en-CN" sz="2000"/>
                              <m:t> </m:t>
                            </m:r>
                          </m:e>
                        </m:d>
                      </m:e>
                    </m:nary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m:rPr>
                            <m:brk m:alnAt="9"/>
                          </m:rPr>
                          <a:rPr lang="en-US" sz="2000" b="1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2AA63C-0827-184F-A068-178C0B7B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9" y="1515396"/>
                <a:ext cx="10036601" cy="1731115"/>
              </a:xfrm>
              <a:prstGeom prst="rect">
                <a:avLst/>
              </a:prstGeom>
              <a:blipFill>
                <a:blip r:embed="rId5"/>
                <a:stretch>
                  <a:fillRect l="-885" b="-36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25FC01-CF99-014D-BBAE-15ADEDAB7E62}"/>
                  </a:ext>
                </a:extLst>
              </p:cNvPr>
              <p:cNvSpPr txBox="1"/>
              <p:nvPr/>
            </p:nvSpPr>
            <p:spPr>
              <a:xfrm>
                <a:off x="3381097" y="3559196"/>
                <a:ext cx="5482890" cy="860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25FC01-CF99-014D-BBAE-15ADEDAB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97" y="3559196"/>
                <a:ext cx="5482890" cy="860107"/>
              </a:xfrm>
              <a:prstGeom prst="rect">
                <a:avLst/>
              </a:prstGeom>
              <a:blipFill>
                <a:blip r:embed="rId6"/>
                <a:stretch>
                  <a:fillRect l="-2083"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E6CA93-A0A6-3048-BA45-21622B8F4B4C}"/>
              </a:ext>
            </a:extLst>
          </p:cNvPr>
          <p:cNvSpPr/>
          <p:nvPr/>
        </p:nvSpPr>
        <p:spPr>
          <a:xfrm>
            <a:off x="4044242" y="3601927"/>
            <a:ext cx="1001560" cy="851775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166546-06A1-614B-B6DD-EDBFE5C9A434}"/>
              </a:ext>
            </a:extLst>
          </p:cNvPr>
          <p:cNvSpPr/>
          <p:nvPr/>
        </p:nvSpPr>
        <p:spPr>
          <a:xfrm>
            <a:off x="4190139" y="4455411"/>
            <a:ext cx="8556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6"/>
                </a:solidFill>
                <a:latin typeface="+mj-lt"/>
              </a:rPr>
              <a:t>s.p.d.</a:t>
            </a:r>
            <a:endParaRPr lang="en-CN" sz="2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5BA003F-9403-284C-888D-08FDE5148C58}"/>
              </a:ext>
            </a:extLst>
          </p:cNvPr>
          <p:cNvSpPr/>
          <p:nvPr/>
        </p:nvSpPr>
        <p:spPr>
          <a:xfrm>
            <a:off x="6906025" y="3597336"/>
            <a:ext cx="1508925" cy="851775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B48164-B11C-8648-AB63-496B1173F848}"/>
              </a:ext>
            </a:extLst>
          </p:cNvPr>
          <p:cNvSpPr/>
          <p:nvPr/>
        </p:nvSpPr>
        <p:spPr>
          <a:xfrm>
            <a:off x="7643724" y="4455411"/>
            <a:ext cx="8556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6"/>
                </a:solidFill>
                <a:latin typeface="+mj-lt"/>
              </a:rPr>
              <a:t>s.p.d.</a:t>
            </a:r>
            <a:endParaRPr lang="en-CN" sz="2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89783E8-A15B-0744-B307-E6BA4A12413D}"/>
              </a:ext>
            </a:extLst>
          </p:cNvPr>
          <p:cNvSpPr/>
          <p:nvPr/>
        </p:nvSpPr>
        <p:spPr>
          <a:xfrm>
            <a:off x="5486188" y="3597335"/>
            <a:ext cx="1382766" cy="85177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BEE4D2-AF3C-E841-9F6B-BC52B1F8B692}"/>
                  </a:ext>
                </a:extLst>
              </p:cNvPr>
              <p:cNvSpPr/>
              <p:nvPr/>
            </p:nvSpPr>
            <p:spPr>
              <a:xfrm>
                <a:off x="5531237" y="4454139"/>
                <a:ext cx="1968398" cy="754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+mj-lt"/>
                  </a:rPr>
                  <a:t>negative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CN" sz="20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BEE4D2-AF3C-E841-9F6B-BC52B1F8B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37" y="4454139"/>
                <a:ext cx="1968398" cy="754694"/>
              </a:xfrm>
              <a:prstGeom prst="rect">
                <a:avLst/>
              </a:prstGeom>
              <a:blipFill>
                <a:blip r:embed="rId7"/>
                <a:stretch>
                  <a:fillRect l="-3205" t="-3333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C94775E-5B5A-534E-98E4-150ECDA05B81}"/>
              </a:ext>
            </a:extLst>
          </p:cNvPr>
          <p:cNvSpPr/>
          <p:nvPr/>
        </p:nvSpPr>
        <p:spPr>
          <a:xfrm>
            <a:off x="9885406" y="2075934"/>
            <a:ext cx="729048" cy="59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038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3" grpId="0"/>
      <p:bldP spid="35" grpId="0"/>
      <p:bldP spid="37" grpId="0"/>
      <p:bldP spid="20" grpId="0"/>
      <p:bldP spid="21" grpId="0" animBg="1"/>
      <p:bldP spid="22" grpId="0"/>
      <p:bldP spid="23" grpId="0" animBg="1"/>
      <p:bldP spid="24" grpId="0"/>
      <p:bldP spid="25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Topics for the Day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7F1DBD7-7E5A-D24F-971E-749CBB60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282" y="1826296"/>
            <a:ext cx="9564889" cy="4371667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A Mass-Spring System</a:t>
            </a:r>
          </a:p>
          <a:p>
            <a:pPr lvl="1"/>
            <a:r>
              <a:rPr lang="en-US" sz="2600" dirty="0">
                <a:latin typeface="+mj-lt"/>
              </a:rPr>
              <a:t>Explicit Integration</a:t>
            </a:r>
          </a:p>
          <a:p>
            <a:pPr lvl="1"/>
            <a:r>
              <a:rPr lang="en-US" sz="2600" dirty="0">
                <a:latin typeface="+mj-lt"/>
              </a:rPr>
              <a:t>Implicit Integration</a:t>
            </a:r>
          </a:p>
          <a:p>
            <a:endParaRPr lang="en-US" sz="400" dirty="0">
              <a:latin typeface="+mj-lt"/>
            </a:endParaRPr>
          </a:p>
          <a:p>
            <a:r>
              <a:rPr lang="en-US" sz="3000" dirty="0">
                <a:latin typeface="+mj-lt"/>
              </a:rPr>
              <a:t>Bending and Locking Issues</a:t>
            </a:r>
          </a:p>
          <a:p>
            <a:endParaRPr lang="en-US" sz="400" dirty="0">
              <a:latin typeface="+mj-lt"/>
            </a:endParaRPr>
          </a:p>
          <a:p>
            <a:r>
              <a:rPr lang="en-CN" sz="3200">
                <a:latin typeface="+mj-lt"/>
              </a:rPr>
              <a:t>Shape matching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4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DF14C1B6-6CB1-D142-84E5-6057B354C25D}"/>
              </a:ext>
            </a:extLst>
          </p:cNvPr>
          <p:cNvSpPr txBox="1">
            <a:spLocks/>
          </p:cNvSpPr>
          <p:nvPr/>
        </p:nvSpPr>
        <p:spPr>
          <a:xfrm>
            <a:off x="2023250" y="3652436"/>
            <a:ext cx="8364452" cy="182936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Spring Hessian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/>
              <p:nvPr/>
            </p:nvSpPr>
            <p:spPr>
              <a:xfrm>
                <a:off x="763930" y="1289835"/>
                <a:ext cx="1114798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When a spring is stretched,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is </a:t>
                </a:r>
                <a:r>
                  <a:rPr lang="en-US" sz="2400" dirty="0" err="1">
                    <a:latin typeface="+mj-lt"/>
                  </a:rPr>
                  <a:t>s.p.d.</a:t>
                </a:r>
                <a:r>
                  <a:rPr lang="en-US" sz="2400" dirty="0">
                    <a:latin typeface="+mj-lt"/>
                  </a:rPr>
                  <a:t>; but when it’s compressed,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+mj-lt"/>
                  </a:rPr>
                  <a:t>may not be </a:t>
                </a:r>
                <a:r>
                  <a:rPr lang="en-US" sz="2400" dirty="0" err="1">
                    <a:latin typeface="+mj-lt"/>
                  </a:rPr>
                  <a:t>s.p.d.</a:t>
                </a:r>
                <a:r>
                  <a:rPr lang="en-US" sz="2400" dirty="0">
                    <a:latin typeface="+mj-lt"/>
                  </a:rPr>
                  <a:t> </a:t>
                </a:r>
                <a:endParaRPr lang="en-CN" sz="2400" dirty="0"/>
              </a:p>
              <a:p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30" y="1289835"/>
                <a:ext cx="11147984" cy="830997"/>
              </a:xfrm>
              <a:prstGeom prst="rect">
                <a:avLst/>
              </a:prstGeom>
              <a:blipFill>
                <a:blip r:embed="rId2"/>
                <a:stretch>
                  <a:fillRect l="-911" t="-44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4E76FE-9D80-704D-8708-B3538A20F0C1}"/>
                  </a:ext>
                </a:extLst>
              </p:cNvPr>
              <p:cNvSpPr/>
              <p:nvPr/>
            </p:nvSpPr>
            <p:spPr>
              <a:xfrm>
                <a:off x="763930" y="2074591"/>
                <a:ext cx="1072537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As a result,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may not be </a:t>
                </a:r>
                <a:r>
                  <a:rPr lang="en-US" sz="2400" dirty="0" err="1">
                    <a:latin typeface="+mj-lt"/>
                  </a:rPr>
                  <a:t>s.p.d.</a:t>
                </a:r>
                <a:r>
                  <a:rPr lang="en-US" sz="2400" dirty="0">
                    <a:latin typeface="+mj-lt"/>
                  </a:rPr>
                  <a:t> (Lecture 2, Page 36).</a:t>
                </a:r>
                <a:endParaRPr lang="en-CN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4E76FE-9D80-704D-8708-B3538A20F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30" y="2074591"/>
                <a:ext cx="10725374" cy="461665"/>
              </a:xfrm>
              <a:prstGeom prst="rect">
                <a:avLst/>
              </a:prstGeom>
              <a:blipFill>
                <a:blip r:embed="rId3"/>
                <a:stretch>
                  <a:fillRect l="-947"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A306A8-8047-ED48-BAD5-D712FD00D1DE}"/>
                  </a:ext>
                </a:extLst>
              </p:cNvPr>
              <p:cNvSpPr/>
              <p:nvPr/>
            </p:nvSpPr>
            <p:spPr>
              <a:xfrm>
                <a:off x="2180968" y="3817524"/>
                <a:ext cx="8206734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𝐇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brk m:alnAt="9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⋰</m:t>
                                    </m:r>
                                  </m:e>
                                </m:mr>
                                <m:m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e/>
                                </m:mr>
                                <m:mr>
                                  <m:e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⋰</m:t>
                                    </m:r>
                                  </m:e>
                                  <m:e/>
                                  <m:e/>
                                  <m:e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A306A8-8047-ED48-BAD5-D712FD00D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968" y="3817524"/>
                <a:ext cx="8206734" cy="1499193"/>
              </a:xfrm>
              <a:prstGeom prst="rect">
                <a:avLst/>
              </a:prstGeom>
              <a:blipFill>
                <a:blip r:embed="rId4"/>
                <a:stretch>
                  <a:fillRect t="-66387" b="-10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827E727-3C08-674E-9BE1-1D95D20FD7EA}"/>
                  </a:ext>
                </a:extLst>
              </p:cNvPr>
              <p:cNvSpPr/>
              <p:nvPr/>
            </p:nvSpPr>
            <p:spPr>
              <a:xfrm>
                <a:off x="813358" y="2743900"/>
                <a:ext cx="1072537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may not be </a:t>
                </a:r>
                <a:r>
                  <a:rPr lang="en-US" sz="2400" dirty="0" err="1">
                    <a:latin typeface="+mj-lt"/>
                  </a:rPr>
                  <a:t>s.p.d.</a:t>
                </a:r>
                <a:r>
                  <a:rPr lang="en-US" sz="2400" dirty="0">
                    <a:latin typeface="+mj-lt"/>
                  </a:rPr>
                  <a:t> either.</a:t>
                </a:r>
                <a:endParaRPr lang="en-CN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827E727-3C08-674E-9BE1-1D95D20F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58" y="2743900"/>
                <a:ext cx="10725374" cy="461665"/>
              </a:xfrm>
              <a:prstGeom prst="rect">
                <a:avLst/>
              </a:prstGeom>
              <a:blipFill>
                <a:blip r:embed="rId5"/>
                <a:stretch>
                  <a:fillRect l="-118"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4F83046-E74B-924A-AFB4-A0D17F387EC6}"/>
              </a:ext>
            </a:extLst>
          </p:cNvPr>
          <p:cNvSpPr/>
          <p:nvPr/>
        </p:nvSpPr>
        <p:spPr>
          <a:xfrm>
            <a:off x="5008071" y="4154160"/>
            <a:ext cx="855663" cy="851775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225FE-7EBE-7A4D-A7FF-7596BC6CEF03}"/>
              </a:ext>
            </a:extLst>
          </p:cNvPr>
          <p:cNvSpPr/>
          <p:nvPr/>
        </p:nvSpPr>
        <p:spPr>
          <a:xfrm>
            <a:off x="5079826" y="5007644"/>
            <a:ext cx="8556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6"/>
                </a:solidFill>
                <a:latin typeface="+mj-lt"/>
              </a:rPr>
              <a:t>s.p.d.</a:t>
            </a:r>
            <a:endParaRPr lang="en-CN" sz="2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F98A712-94E7-694C-9EB5-24D359146D2B}"/>
              </a:ext>
            </a:extLst>
          </p:cNvPr>
          <p:cNvSpPr/>
          <p:nvPr/>
        </p:nvSpPr>
        <p:spPr>
          <a:xfrm>
            <a:off x="7190763" y="3719518"/>
            <a:ext cx="3159868" cy="16511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53AE7A-E325-7B45-A56C-513E7FA98DC8}"/>
              </a:ext>
            </a:extLst>
          </p:cNvPr>
          <p:cNvSpPr/>
          <p:nvPr/>
        </p:nvSpPr>
        <p:spPr>
          <a:xfrm>
            <a:off x="8503742" y="5398730"/>
            <a:ext cx="1968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</a:rPr>
              <a:t>May not be </a:t>
            </a:r>
            <a:r>
              <a:rPr lang="en-US" sz="2000" dirty="0" err="1">
                <a:solidFill>
                  <a:schemeClr val="accent2"/>
                </a:solidFill>
                <a:latin typeface="+mj-lt"/>
              </a:rPr>
              <a:t>s.p.d.</a:t>
            </a:r>
            <a:endParaRPr lang="en-CN" sz="2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16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Positive Definiteness of Hessian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8CFD5B-86A3-7945-ACF2-8134D08AC743}"/>
              </a:ext>
            </a:extLst>
          </p:cNvPr>
          <p:cNvCxnSpPr>
            <a:cxnSpLocks/>
          </p:cNvCxnSpPr>
          <p:nvPr/>
        </p:nvCxnSpPr>
        <p:spPr>
          <a:xfrm>
            <a:off x="851891" y="5231238"/>
            <a:ext cx="45699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71D980-C871-DA44-81D6-924500ED3E37}"/>
              </a:ext>
            </a:extLst>
          </p:cNvPr>
          <p:cNvCxnSpPr>
            <a:cxnSpLocks/>
          </p:cNvCxnSpPr>
          <p:nvPr/>
        </p:nvCxnSpPr>
        <p:spPr>
          <a:xfrm flipV="1">
            <a:off x="992716" y="2471416"/>
            <a:ext cx="0" cy="29122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FAE1D6-8884-7F41-B866-69D79F6C8B71}"/>
                  </a:ext>
                </a:extLst>
              </p:cNvPr>
              <p:cNvSpPr/>
              <p:nvPr/>
            </p:nvSpPr>
            <p:spPr>
              <a:xfrm>
                <a:off x="5166293" y="4787223"/>
                <a:ext cx="377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FAE1D6-8884-7F41-B866-69D79F6C8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293" y="4787223"/>
                <a:ext cx="37702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31A81F-18F7-2049-836E-11169A78540D}"/>
                  </a:ext>
                </a:extLst>
              </p:cNvPr>
              <p:cNvSpPr/>
              <p:nvPr/>
            </p:nvSpPr>
            <p:spPr>
              <a:xfrm>
                <a:off x="232014" y="2394455"/>
                <a:ext cx="88248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31A81F-18F7-2049-836E-11169A785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14" y="2394455"/>
                <a:ext cx="882486" cy="40011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7A5528A9-4D73-1346-8003-99ACBFFDEBFD}"/>
              </a:ext>
            </a:extLst>
          </p:cNvPr>
          <p:cNvSpPr/>
          <p:nvPr/>
        </p:nvSpPr>
        <p:spPr>
          <a:xfrm>
            <a:off x="1133542" y="2432329"/>
            <a:ext cx="4178359" cy="2620591"/>
          </a:xfrm>
          <a:custGeom>
            <a:avLst/>
            <a:gdLst>
              <a:gd name="connsiteX0" fmla="*/ 0 w 3159889"/>
              <a:gd name="connsiteY0" fmla="*/ 370390 h 1204079"/>
              <a:gd name="connsiteX1" fmla="*/ 509286 w 3159889"/>
              <a:gd name="connsiteY1" fmla="*/ 1018572 h 1204079"/>
              <a:gd name="connsiteX2" fmla="*/ 1169043 w 3159889"/>
              <a:gd name="connsiteY2" fmla="*/ 127321 h 1204079"/>
              <a:gd name="connsiteX3" fmla="*/ 2083443 w 3159889"/>
              <a:gd name="connsiteY3" fmla="*/ 1203767 h 1204079"/>
              <a:gd name="connsiteX4" fmla="*/ 3159889 w 3159889"/>
              <a:gd name="connsiteY4" fmla="*/ 0 h 120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9889" h="1204079">
                <a:moveTo>
                  <a:pt x="0" y="370390"/>
                </a:moveTo>
                <a:cubicBezTo>
                  <a:pt x="157223" y="714737"/>
                  <a:pt x="314446" y="1059084"/>
                  <a:pt x="509286" y="1018572"/>
                </a:cubicBezTo>
                <a:cubicBezTo>
                  <a:pt x="704127" y="978061"/>
                  <a:pt x="906684" y="96455"/>
                  <a:pt x="1169043" y="127321"/>
                </a:cubicBezTo>
                <a:cubicBezTo>
                  <a:pt x="1431403" y="158187"/>
                  <a:pt x="1751635" y="1224987"/>
                  <a:pt x="2083443" y="1203767"/>
                </a:cubicBezTo>
                <a:cubicBezTo>
                  <a:pt x="2415251" y="1182547"/>
                  <a:pt x="2787570" y="591273"/>
                  <a:pt x="3159889" y="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83A251-67E6-3A4A-9239-54B2B8ACBD10}"/>
              </a:ext>
            </a:extLst>
          </p:cNvPr>
          <p:cNvSpPr/>
          <p:nvPr/>
        </p:nvSpPr>
        <p:spPr>
          <a:xfrm>
            <a:off x="1669782" y="454538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83AB1D-C0BD-A34F-AC9F-2901EDEEA4C7}"/>
              </a:ext>
            </a:extLst>
          </p:cNvPr>
          <p:cNvSpPr/>
          <p:nvPr/>
        </p:nvSpPr>
        <p:spPr>
          <a:xfrm>
            <a:off x="2560027" y="260923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17D2761-9365-8147-8326-77DB5EA6FAC4}"/>
              </a:ext>
            </a:extLst>
          </p:cNvPr>
          <p:cNvSpPr/>
          <p:nvPr/>
        </p:nvSpPr>
        <p:spPr>
          <a:xfrm>
            <a:off x="3799341" y="495879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0419FA-C6B1-8644-9210-FD4EF55FBB61}"/>
              </a:ext>
            </a:extLst>
          </p:cNvPr>
          <p:cNvCxnSpPr>
            <a:cxnSpLocks/>
          </p:cNvCxnSpPr>
          <p:nvPr/>
        </p:nvCxnSpPr>
        <p:spPr>
          <a:xfrm>
            <a:off x="2651671" y="2885092"/>
            <a:ext cx="0" cy="507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AC8833-7C2C-5B49-A0ED-A2FC8B60FF30}"/>
              </a:ext>
            </a:extLst>
          </p:cNvPr>
          <p:cNvCxnSpPr>
            <a:cxnSpLocks/>
          </p:cNvCxnSpPr>
          <p:nvPr/>
        </p:nvCxnSpPr>
        <p:spPr>
          <a:xfrm flipV="1">
            <a:off x="3890985" y="4569806"/>
            <a:ext cx="0" cy="3227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144C49-CD20-E641-B435-9A6B94285E1A}"/>
              </a:ext>
            </a:extLst>
          </p:cNvPr>
          <p:cNvCxnSpPr>
            <a:cxnSpLocks/>
          </p:cNvCxnSpPr>
          <p:nvPr/>
        </p:nvCxnSpPr>
        <p:spPr>
          <a:xfrm flipV="1">
            <a:off x="1761426" y="4009721"/>
            <a:ext cx="0" cy="458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8CD75D8-6B51-3D42-B342-0E2CA0C54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5821" y="2700879"/>
                <a:ext cx="5638394" cy="2839425"/>
              </a:xfrm>
            </p:spPr>
            <p:txBody>
              <a:bodyPr>
                <a:noAutofit/>
              </a:bodyPr>
              <a:lstStyle/>
              <a:p>
                <a:r>
                  <a:rPr lang="en-CN" sz="2400" dirty="0">
                    <a:latin typeface="+mj-lt"/>
                  </a:rPr>
                  <a:t>As before,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N" sz="2400" dirty="0">
                    <a:latin typeface="+mj-lt"/>
                  </a:rPr>
                  <a:t> is positive definite everywhere,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 </a:t>
                </a:r>
                <a:r>
                  <a:rPr lang="en-CN" sz="2400" dirty="0">
                    <a:latin typeface="+mj-lt"/>
                  </a:rPr>
                  <a:t>has no maximum</a:t>
                </a:r>
                <a:r>
                  <a:rPr lang="en-US" sz="2400" dirty="0">
                    <a:latin typeface="+mj-lt"/>
                  </a:rPr>
                  <a:t> but only </a:t>
                </a:r>
                <a:r>
                  <a:rPr lang="en-CN" sz="2400" dirty="0">
                    <a:latin typeface="+mj-lt"/>
                  </a:rPr>
                  <a:t>one minimum.</a:t>
                </a:r>
              </a:p>
              <a:p>
                <a:endParaRPr lang="en-CN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This is a sufficient but not necessary condition.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8CD75D8-6B51-3D42-B342-0E2CA0C54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5821" y="2700879"/>
                <a:ext cx="5638394" cy="2839425"/>
              </a:xfrm>
              <a:blipFill>
                <a:blip r:embed="rId4"/>
                <a:stretch>
                  <a:fillRect l="-1573" t="-2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94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3ACC7D9-CFAE-6242-9220-819FDF13DD99}"/>
              </a:ext>
            </a:extLst>
          </p:cNvPr>
          <p:cNvSpPr/>
          <p:nvPr/>
        </p:nvSpPr>
        <p:spPr>
          <a:xfrm>
            <a:off x="452661" y="5566706"/>
            <a:ext cx="11133597" cy="6304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Positive Definiteness of Hessian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AEC0B0-484C-AB4A-8AB6-36A3DB536427}"/>
              </a:ext>
            </a:extLst>
          </p:cNvPr>
          <p:cNvSpPr/>
          <p:nvPr/>
        </p:nvSpPr>
        <p:spPr>
          <a:xfrm>
            <a:off x="733313" y="1390580"/>
            <a:ext cx="10725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When a spring is compressed, the spring Hessian may not be positive definite.  This means there can be multiple local minima (outcomes).</a:t>
            </a:r>
            <a:endParaRPr lang="en-CN" sz="2400" dirty="0">
              <a:latin typeface="+mj-lt"/>
            </a:endParaRPr>
          </a:p>
        </p:txBody>
      </p:sp>
      <p:pic>
        <p:nvPicPr>
          <p:cNvPr id="17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E137F210-76CB-F34E-9B5C-151248395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 rot="20191747">
            <a:off x="4557374" y="3353815"/>
            <a:ext cx="1911625" cy="4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EDAEA-0B77-4B43-8387-6C63CDAC6DCF}"/>
              </a:ext>
            </a:extLst>
          </p:cNvPr>
          <p:cNvCxnSpPr>
            <a:cxnSpLocks/>
          </p:cNvCxnSpPr>
          <p:nvPr/>
        </p:nvCxnSpPr>
        <p:spPr>
          <a:xfrm rot="1407153" flipH="1">
            <a:off x="6819256" y="2443618"/>
            <a:ext cx="738540" cy="819757"/>
          </a:xfrm>
          <a:prstGeom prst="straightConnector1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5B5EA9-BF0E-7C46-9F7A-54A74C059C71}"/>
              </a:ext>
            </a:extLst>
          </p:cNvPr>
          <p:cNvCxnSpPr>
            <a:cxnSpLocks/>
          </p:cNvCxnSpPr>
          <p:nvPr/>
        </p:nvCxnSpPr>
        <p:spPr>
          <a:xfrm rot="1407153" flipV="1">
            <a:off x="3536932" y="3882022"/>
            <a:ext cx="711811" cy="844384"/>
          </a:xfrm>
          <a:prstGeom prst="straightConnector1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8D46DE0F-1273-CA41-AAC6-94A84AFB53DF}"/>
              </a:ext>
            </a:extLst>
          </p:cNvPr>
          <p:cNvSpPr/>
          <p:nvPr/>
        </p:nvSpPr>
        <p:spPr>
          <a:xfrm>
            <a:off x="4583575" y="2439077"/>
            <a:ext cx="1932972" cy="1554189"/>
          </a:xfrm>
          <a:custGeom>
            <a:avLst/>
            <a:gdLst>
              <a:gd name="connsiteX0" fmla="*/ 0 w 1932972"/>
              <a:gd name="connsiteY0" fmla="*/ 1554189 h 1554189"/>
              <a:gd name="connsiteX1" fmla="*/ 370390 w 1932972"/>
              <a:gd name="connsiteY1" fmla="*/ 26331 h 1554189"/>
              <a:gd name="connsiteX2" fmla="*/ 1932972 w 1932972"/>
              <a:gd name="connsiteY2" fmla="*/ 732386 h 155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2972" h="1554189">
                <a:moveTo>
                  <a:pt x="0" y="1554189"/>
                </a:moveTo>
                <a:cubicBezTo>
                  <a:pt x="24114" y="858743"/>
                  <a:pt x="48228" y="163298"/>
                  <a:pt x="370390" y="26331"/>
                </a:cubicBezTo>
                <a:cubicBezTo>
                  <a:pt x="692552" y="-110636"/>
                  <a:pt x="1312762" y="310875"/>
                  <a:pt x="1932972" y="732386"/>
                </a:cubicBezTo>
              </a:path>
            </a:pathLst>
          </a:custGeom>
          <a:noFill/>
          <a:ln w="508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504A5C9-5ACB-9645-A8F3-D5A90F3F4742}"/>
              </a:ext>
            </a:extLst>
          </p:cNvPr>
          <p:cNvSpPr/>
          <p:nvPr/>
        </p:nvSpPr>
        <p:spPr>
          <a:xfrm rot="10800000">
            <a:off x="4568213" y="3171777"/>
            <a:ext cx="1932972" cy="1554189"/>
          </a:xfrm>
          <a:custGeom>
            <a:avLst/>
            <a:gdLst>
              <a:gd name="connsiteX0" fmla="*/ 0 w 1932972"/>
              <a:gd name="connsiteY0" fmla="*/ 1554189 h 1554189"/>
              <a:gd name="connsiteX1" fmla="*/ 370390 w 1932972"/>
              <a:gd name="connsiteY1" fmla="*/ 26331 h 1554189"/>
              <a:gd name="connsiteX2" fmla="*/ 1932972 w 1932972"/>
              <a:gd name="connsiteY2" fmla="*/ 732386 h 155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2972" h="1554189">
                <a:moveTo>
                  <a:pt x="0" y="1554189"/>
                </a:moveTo>
                <a:cubicBezTo>
                  <a:pt x="24114" y="858743"/>
                  <a:pt x="48228" y="163298"/>
                  <a:pt x="370390" y="26331"/>
                </a:cubicBezTo>
                <a:cubicBezTo>
                  <a:pt x="692552" y="-110636"/>
                  <a:pt x="1312762" y="310875"/>
                  <a:pt x="1932972" y="732386"/>
                </a:cubicBezTo>
              </a:path>
            </a:pathLst>
          </a:custGeom>
          <a:noFill/>
          <a:ln w="508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7A3BC-3AF4-D343-B19F-C75D9C8C20CE}"/>
              </a:ext>
            </a:extLst>
          </p:cNvPr>
          <p:cNvSpPr/>
          <p:nvPr/>
        </p:nvSpPr>
        <p:spPr>
          <a:xfrm>
            <a:off x="3211248" y="2351509"/>
            <a:ext cx="1687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Outcome 1</a:t>
            </a:r>
            <a:endParaRPr lang="en-CN" sz="2400" dirty="0"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F07E08-C886-374B-9471-0313CE253A49}"/>
              </a:ext>
            </a:extLst>
          </p:cNvPr>
          <p:cNvSpPr/>
          <p:nvPr/>
        </p:nvSpPr>
        <p:spPr>
          <a:xfrm>
            <a:off x="6360747" y="4398374"/>
            <a:ext cx="1687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Outcome 2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CCBD486-D081-B245-94A3-2303DAFC2F2B}"/>
                  </a:ext>
                </a:extLst>
              </p:cNvPr>
              <p:cNvSpPr/>
              <p:nvPr/>
            </p:nvSpPr>
            <p:spPr>
              <a:xfrm>
                <a:off x="452661" y="5629394"/>
                <a:ext cx="11286677" cy="505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Note: This issue occurs only in 2D and 3D. In 1D,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CCBD486-D081-B245-94A3-2303DAFC2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61" y="5629394"/>
                <a:ext cx="11286677" cy="505075"/>
              </a:xfrm>
              <a:prstGeom prst="rect">
                <a:avLst/>
              </a:prstGeom>
              <a:blipFill>
                <a:blip r:embed="rId3"/>
                <a:stretch>
                  <a:fillRect l="-787" t="-75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F8068200-F412-6E49-B636-DDFE3D0C65C1}"/>
              </a:ext>
            </a:extLst>
          </p:cNvPr>
          <p:cNvSpPr/>
          <p:nvPr/>
        </p:nvSpPr>
        <p:spPr>
          <a:xfrm rot="20191747">
            <a:off x="6389665" y="306662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690EE9-6E09-B943-84DC-7B47A56E52F1}"/>
              </a:ext>
            </a:extLst>
          </p:cNvPr>
          <p:cNvSpPr/>
          <p:nvPr/>
        </p:nvSpPr>
        <p:spPr>
          <a:xfrm rot="20191747">
            <a:off x="4476569" y="389758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535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1" grpId="0" animBg="1"/>
      <p:bldP spid="32" grpId="0" animBg="1"/>
      <p:bldP spid="36" grpId="0"/>
      <p:bldP spid="39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B91A8C04-852A-DB4A-9153-D304B9571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6975" y="1556634"/>
                <a:ext cx="10515600" cy="419598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Nevertheless, some linear solvers can fail to work if the matrix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CN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is not positive definite.</a:t>
                </a:r>
                <a:endParaRPr lang="en-CN" sz="2400" dirty="0">
                  <a:latin typeface="+mj-lt"/>
                </a:endParaRPr>
              </a:p>
              <a:p>
                <a:endParaRPr lang="en-US" sz="10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One solution is to simply drop the ending term, when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: </a:t>
                </a:r>
              </a:p>
              <a:p>
                <a:pPr lvl="1"/>
                <a:endParaRPr lang="en-US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10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Other solutions exist. For example,</a:t>
                </a:r>
              </a:p>
              <a:p>
                <a:pPr lvl="1"/>
                <a:r>
                  <a:rPr lang="en-CN" sz="2000" dirty="0">
                    <a:latin typeface="+mj-lt"/>
                  </a:rPr>
                  <a:t>Choi and Ko. 2002. Stable But Responive Cloth. TOG (SIGGRAPH)</a:t>
                </a:r>
              </a:p>
              <a:p>
                <a:pPr lvl="1"/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B91A8C04-852A-DB4A-9153-D304B9571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975" y="1556634"/>
                <a:ext cx="10515600" cy="4195984"/>
              </a:xfrm>
              <a:blipFill>
                <a:blip r:embed="rId2"/>
                <a:stretch>
                  <a:fillRect l="-844" t="-1807" r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DF14C1B6-6CB1-D142-84E5-6057B354C25D}"/>
              </a:ext>
            </a:extLst>
          </p:cNvPr>
          <p:cNvSpPr txBox="1">
            <a:spLocks/>
          </p:cNvSpPr>
          <p:nvPr/>
        </p:nvSpPr>
        <p:spPr>
          <a:xfrm>
            <a:off x="3362281" y="3169473"/>
            <a:ext cx="5641737" cy="114637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Enforcement of Positive Definiteness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23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A306A8-8047-ED48-BAD5-D712FD00D1DE}"/>
                  </a:ext>
                </a:extLst>
              </p:cNvPr>
              <p:cNvSpPr/>
              <p:nvPr/>
            </p:nvSpPr>
            <p:spPr>
              <a:xfrm>
                <a:off x="3362281" y="3263043"/>
                <a:ext cx="5641737" cy="959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</m:e>
                      </m:box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A306A8-8047-ED48-BAD5-D712FD00D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81" y="3263043"/>
                <a:ext cx="5641737" cy="959237"/>
              </a:xfrm>
              <a:prstGeom prst="rect">
                <a:avLst/>
              </a:prstGeom>
              <a:blipFill>
                <a:blip r:embed="rId3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0BADA06-93B8-F94D-955F-84FCFC6103B3}"/>
              </a:ext>
            </a:extLst>
          </p:cNvPr>
          <p:cNvSpPr/>
          <p:nvPr/>
        </p:nvSpPr>
        <p:spPr>
          <a:xfrm>
            <a:off x="5684851" y="3316773"/>
            <a:ext cx="3199845" cy="85177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5439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36" grpId="0" animBg="1"/>
      <p:bldP spid="7" grpId="0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Jacobi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24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30194"/>
                <a:ext cx="1083978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We can use the Jacobi method to solve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zh-CN" sz="2400" dirty="0"/>
                  <a:t>.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30194"/>
                <a:ext cx="10839785" cy="1325563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itle 1">
            <a:extLst>
              <a:ext uri="{FF2B5EF4-FFF2-40B4-BE49-F238E27FC236}">
                <a16:creationId xmlns:a16="http://schemas.microsoft.com/office/drawing/2014/main" id="{3716EEAA-F53C-B14E-814A-5458670859CA}"/>
              </a:ext>
            </a:extLst>
          </p:cNvPr>
          <p:cNvSpPr txBox="1">
            <a:spLocks/>
          </p:cNvSpPr>
          <p:nvPr/>
        </p:nvSpPr>
        <p:spPr>
          <a:xfrm>
            <a:off x="2865632" y="2220395"/>
            <a:ext cx="3815388" cy="242566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55B6D77-A1AF-C24D-B4D7-CCFF556F781F}"/>
              </a:ext>
            </a:extLst>
          </p:cNvPr>
          <p:cNvSpPr txBox="1">
            <a:spLocks/>
          </p:cNvSpPr>
          <p:nvPr/>
        </p:nvSpPr>
        <p:spPr>
          <a:xfrm>
            <a:off x="3667352" y="2154170"/>
            <a:ext cx="2586061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The Jacobi Method</a:t>
            </a:r>
            <a:endParaRPr lang="en-CN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C9F55E89-5A0C-A14F-B66F-DD2B2E6AA4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0108" y="2491610"/>
                <a:ext cx="1777660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C9F55E89-5A0C-A14F-B66F-DD2B2E6AA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108" y="2491610"/>
                <a:ext cx="1777660" cy="6540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ECCE21-6A25-C64F-A27A-8FF960B4C191}"/>
                  </a:ext>
                </a:extLst>
              </p:cNvPr>
              <p:cNvSpPr/>
              <p:nvPr/>
            </p:nvSpPr>
            <p:spPr>
              <a:xfrm>
                <a:off x="2990108" y="2976836"/>
                <a:ext cx="71165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ECCE21-6A25-C64F-A27A-8FF960B4C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108" y="2976836"/>
                <a:ext cx="7116568" cy="400110"/>
              </a:xfrm>
              <a:prstGeom prst="rect">
                <a:avLst/>
              </a:prstGeom>
              <a:blipFill>
                <a:blip r:embed="rId4"/>
                <a:stretch>
                  <a:fillRect l="-891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EDFEB727-AD62-9845-93E2-2645A51A7F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7352" y="3231120"/>
                <a:ext cx="1777660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EDFEB727-AD62-9845-93E2-2645A51A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352" y="3231120"/>
                <a:ext cx="1777660" cy="654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ECC78FFD-6465-A041-896B-1AB51A1F2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7352" y="3969810"/>
                <a:ext cx="3013668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ECC78FFD-6465-A041-896B-1AB51A1F2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352" y="3969810"/>
                <a:ext cx="3013668" cy="654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DF1070-6CCA-C04B-9F4A-26834A09E55F}"/>
                  </a:ext>
                </a:extLst>
              </p:cNvPr>
              <p:cNvSpPr/>
              <p:nvPr/>
            </p:nvSpPr>
            <p:spPr>
              <a:xfrm>
                <a:off x="3667352" y="3716346"/>
                <a:ext cx="71165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If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N" sz="2000" dirty="0">
                    <a:latin typeface="+mj-lt"/>
                  </a:rPr>
                  <a:t>	break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DF1070-6CCA-C04B-9F4A-26834A09E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352" y="3716346"/>
                <a:ext cx="7116568" cy="400110"/>
              </a:xfrm>
              <a:prstGeom prst="rect">
                <a:avLst/>
              </a:prstGeom>
              <a:blipFill>
                <a:blip r:embed="rId7"/>
                <a:stretch>
                  <a:fillRect l="-890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itle 1">
            <a:extLst>
              <a:ext uri="{FF2B5EF4-FFF2-40B4-BE49-F238E27FC236}">
                <a16:creationId xmlns:a16="http://schemas.microsoft.com/office/drawing/2014/main" id="{508D34AD-D098-CE4D-B386-5D2B4A1940E8}"/>
              </a:ext>
            </a:extLst>
          </p:cNvPr>
          <p:cNvSpPr txBox="1">
            <a:spLocks/>
          </p:cNvSpPr>
          <p:nvPr/>
        </p:nvSpPr>
        <p:spPr>
          <a:xfrm>
            <a:off x="7540423" y="3411589"/>
            <a:ext cx="2566253" cy="36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Residual error</a:t>
            </a:r>
            <a:endParaRPr lang="en-CN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B6328A-AD34-8941-9DE4-C92750BFDB03}"/>
              </a:ext>
            </a:extLst>
          </p:cNvPr>
          <p:cNvCxnSpPr>
            <a:stCxn id="51" idx="1"/>
          </p:cNvCxnSpPr>
          <p:nvPr/>
        </p:nvCxnSpPr>
        <p:spPr>
          <a:xfrm flipH="1" flipV="1">
            <a:off x="6886937" y="3596255"/>
            <a:ext cx="653486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12DA662C-4CFC-6C49-BA3D-4DF0366604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0423" y="3754696"/>
                <a:ext cx="3839919" cy="3693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Convergence condition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12DA662C-4CFC-6C49-BA3D-4DF036660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23" y="3754696"/>
                <a:ext cx="3839919" cy="369333"/>
              </a:xfrm>
              <a:prstGeom prst="rect">
                <a:avLst/>
              </a:prstGeom>
              <a:blipFill>
                <a:blip r:embed="rId8"/>
                <a:stretch>
                  <a:fillRect l="-1645" t="-20000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CAE21A-3FAC-0340-BF4E-21CC447B0A80}"/>
              </a:ext>
            </a:extLst>
          </p:cNvPr>
          <p:cNvCxnSpPr>
            <a:cxnSpLocks/>
          </p:cNvCxnSpPr>
          <p:nvPr/>
        </p:nvCxnSpPr>
        <p:spPr>
          <a:xfrm flipH="1">
            <a:off x="6886937" y="3939363"/>
            <a:ext cx="653486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3FBFBB31-2FD9-3C4B-B5F2-CB47E1AF5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0423" y="4124029"/>
                <a:ext cx="3813377" cy="3693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Update by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CN" sz="2000" dirty="0"/>
                  <a:t>, the diagonal of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3FBFBB31-2FD9-3C4B-B5F2-CB47E1AF5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23" y="4124029"/>
                <a:ext cx="3813377" cy="369333"/>
              </a:xfrm>
              <a:prstGeom prst="rect">
                <a:avLst/>
              </a:prstGeom>
              <a:blipFill>
                <a:blip r:embed="rId9"/>
                <a:stretch>
                  <a:fillRect l="-1656" t="-1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8E1511-8686-0143-B72B-EC6444C92B6C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6886937" y="4308696"/>
            <a:ext cx="653486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itle 1">
                <a:extLst>
                  <a:ext uri="{FF2B5EF4-FFF2-40B4-BE49-F238E27FC236}">
                    <a16:creationId xmlns:a16="http://schemas.microsoft.com/office/drawing/2014/main" id="{6B1B85A5-A77D-6944-B5B1-9FF45C7ABF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7" y="4868467"/>
                <a:ext cx="10839785" cy="166670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The vanilla Jacobi method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N" sz="2400" dirty="0"/>
                  <a:t>) has a tight convergence requirement 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CN" sz="2400" dirty="0"/>
                  <a:t>, i.e., being diagonal dominant.</a:t>
                </a:r>
              </a:p>
              <a:p>
                <a:endParaRPr lang="en-CN" sz="600" dirty="0"/>
              </a:p>
              <a:p>
                <a:r>
                  <a:rPr lang="en-CN" sz="2400" dirty="0"/>
                  <a:t>The 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N" sz="2400" dirty="0"/>
                  <a:t> allows the method to converget even when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CN" sz="2400" dirty="0"/>
                  <a:t> is positive definite only.</a:t>
                </a:r>
              </a:p>
            </p:txBody>
          </p:sp>
        </mc:Choice>
        <mc:Fallback xmlns="">
          <p:sp>
            <p:nvSpPr>
              <p:cNvPr id="56" name="Title 1">
                <a:extLst>
                  <a:ext uri="{FF2B5EF4-FFF2-40B4-BE49-F238E27FC236}">
                    <a16:creationId xmlns:a16="http://schemas.microsoft.com/office/drawing/2014/main" id="{6B1B85A5-A77D-6944-B5B1-9FF45C7AB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7" y="4868467"/>
                <a:ext cx="10839785" cy="1666702"/>
              </a:xfrm>
              <a:prstGeom prst="rect">
                <a:avLst/>
              </a:prstGeom>
              <a:blipFill>
                <a:blip r:embed="rId10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34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Linear Solvers – An Incomplete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25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3CD2034-CF0D-F243-B7DF-724256CE3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5792"/>
                <a:ext cx="10515600" cy="419598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Direct Solvers (LU, LDLT, Cholesky, …)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One shot, expensive but worthy if you need exact solutions.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Little restriction 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CN" sz="2000" dirty="0"/>
              </a:p>
              <a:p>
                <a:pPr lvl="1"/>
                <a:r>
                  <a:rPr lang="en-US" sz="2000" dirty="0">
                    <a:latin typeface="+mj-lt"/>
                  </a:rPr>
                  <a:t>Mostly suitable on CPUs</a:t>
                </a:r>
              </a:p>
              <a:p>
                <a:pPr lvl="1"/>
                <a:endParaRPr lang="en-US" sz="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Iterative Solvers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Expensive to solve exactly, but controllable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Convergence restriction 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000" dirty="0">
                    <a:latin typeface="+mj-lt"/>
                  </a:rPr>
                  <a:t>, typically positive definiteness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Suitable on both CPUs and GPUs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Easy to implement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Accelerable: Chebyshev, </a:t>
                </a:r>
                <a:r>
                  <a:rPr lang="en-US" sz="2000" dirty="0" err="1">
                    <a:latin typeface="+mj-lt"/>
                  </a:rPr>
                  <a:t>Nesterov</a:t>
                </a:r>
                <a:r>
                  <a:rPr lang="en-US" sz="2000" dirty="0">
                    <a:latin typeface="+mj-lt"/>
                  </a:rPr>
                  <a:t>, </a:t>
                </a:r>
                <a:r>
                  <a:rPr lang="en-US" sz="2000" u="sng" dirty="0">
                    <a:latin typeface="+mj-lt"/>
                  </a:rPr>
                  <a:t>Conjugate Gradient</a:t>
                </a:r>
                <a:r>
                  <a:rPr lang="en-US" sz="2000" dirty="0">
                    <a:latin typeface="+mj-lt"/>
                  </a:rPr>
                  <a:t>…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3CD2034-CF0D-F243-B7DF-724256CE3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5792"/>
                <a:ext cx="10515600" cy="4195984"/>
              </a:xfrm>
              <a:blipFill>
                <a:blip r:embed="rId2"/>
                <a:stretch>
                  <a:fillRect l="-844" t="-18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57B9725-243C-C446-B23E-37E642537E3A}"/>
              </a:ext>
            </a:extLst>
          </p:cNvPr>
          <p:cNvSpPr/>
          <p:nvPr/>
        </p:nvSpPr>
        <p:spPr>
          <a:xfrm>
            <a:off x="5840022" y="1613192"/>
            <a:ext cx="2526589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Intel MKL PARDISO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65772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1219228" cy="1325563"/>
          </a:xfrm>
        </p:spPr>
        <p:txBody>
          <a:bodyPr/>
          <a:lstStyle/>
          <a:p>
            <a:r>
              <a:rPr lang="en-CN" b="1" dirty="0"/>
              <a:t>The Jacobi Method with Chebyshev Acceleration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26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671634"/>
                <a:ext cx="1083978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We can use the accelerated Jacobi method to solve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zh-CN" sz="2400" dirty="0"/>
                  <a:t>.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671634"/>
                <a:ext cx="10839785" cy="1325563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itle 1">
            <a:extLst>
              <a:ext uri="{FF2B5EF4-FFF2-40B4-BE49-F238E27FC236}">
                <a16:creationId xmlns:a16="http://schemas.microsoft.com/office/drawing/2014/main" id="{3716EEAA-F53C-B14E-814A-5458670859CA}"/>
              </a:ext>
            </a:extLst>
          </p:cNvPr>
          <p:cNvSpPr txBox="1">
            <a:spLocks/>
          </p:cNvSpPr>
          <p:nvPr/>
        </p:nvSpPr>
        <p:spPr>
          <a:xfrm>
            <a:off x="1916507" y="1680722"/>
            <a:ext cx="5340820" cy="492587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55B6D77-A1AF-C24D-B4D7-CCFF556F781F}"/>
              </a:ext>
            </a:extLst>
          </p:cNvPr>
          <p:cNvSpPr txBox="1">
            <a:spLocks/>
          </p:cNvSpPr>
          <p:nvPr/>
        </p:nvSpPr>
        <p:spPr>
          <a:xfrm>
            <a:off x="2718228" y="1614498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The </a:t>
            </a:r>
            <a:r>
              <a:rPr lang="en-US" altLang="zh-CN" sz="2000" dirty="0"/>
              <a:t>Accelerated </a:t>
            </a:r>
            <a:r>
              <a:rPr lang="en-US" altLang="zh-CN" sz="2000" dirty="0">
                <a:solidFill>
                  <a:schemeClr val="tx1"/>
                </a:solidFill>
              </a:rPr>
              <a:t>Jacobi Method</a:t>
            </a:r>
            <a:endParaRPr lang="en-CN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C9F55E89-5A0C-A14F-B66F-DD2B2E6AA4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0984" y="1951938"/>
                <a:ext cx="1777660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C9F55E89-5A0C-A14F-B66F-DD2B2E6AA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984" y="1951938"/>
                <a:ext cx="1777660" cy="6540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ECCE21-6A25-C64F-A27A-8FF960B4C191}"/>
                  </a:ext>
                </a:extLst>
              </p:cNvPr>
              <p:cNvSpPr/>
              <p:nvPr/>
            </p:nvSpPr>
            <p:spPr>
              <a:xfrm>
                <a:off x="2040984" y="2772829"/>
                <a:ext cx="46302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ECCE21-6A25-C64F-A27A-8FF960B4C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984" y="2772829"/>
                <a:ext cx="4630277" cy="400110"/>
              </a:xfrm>
              <a:prstGeom prst="rect">
                <a:avLst/>
              </a:prstGeom>
              <a:blipFill>
                <a:blip r:embed="rId4"/>
                <a:stretch>
                  <a:fillRect l="-1366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EDFEB727-AD62-9845-93E2-2645A51A7F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6653" y="3003963"/>
                <a:ext cx="1777660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EDFEB727-AD62-9845-93E2-2645A51A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53" y="3003963"/>
                <a:ext cx="1777660" cy="654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ECC78FFD-6465-A041-896B-1AB51A1F2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5075" y="5155034"/>
                <a:ext cx="3013668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ECC78FFD-6465-A041-896B-1AB51A1F2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075" y="5155034"/>
                <a:ext cx="3013668" cy="654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DF1070-6CCA-C04B-9F4A-26834A09E55F}"/>
                  </a:ext>
                </a:extLst>
              </p:cNvPr>
              <p:cNvSpPr/>
              <p:nvPr/>
            </p:nvSpPr>
            <p:spPr>
              <a:xfrm>
                <a:off x="2718228" y="3489189"/>
                <a:ext cx="30158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If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N" sz="2000" dirty="0">
                    <a:solidFill>
                      <a:schemeClr val="tx1"/>
                    </a:solidFill>
                    <a:latin typeface="+mj-lt"/>
                  </a:rPr>
                  <a:t>	break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DF1070-6CCA-C04B-9F4A-26834A09E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228" y="3489189"/>
                <a:ext cx="3015855" cy="400110"/>
              </a:xfrm>
              <a:prstGeom prst="rect">
                <a:avLst/>
              </a:prstGeom>
              <a:blipFill>
                <a:blip r:embed="rId7"/>
                <a:stretch>
                  <a:fillRect l="-2521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831B83D9-0B22-884B-B760-8F2BC34D6C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0983" y="2295777"/>
                <a:ext cx="1777660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last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831B83D9-0B22-884B-B760-8F2BC34D6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983" y="2295777"/>
                <a:ext cx="1777660" cy="6540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C80ECE-D869-CC4C-93DF-F7C23635A395}"/>
                  </a:ext>
                </a:extLst>
              </p:cNvPr>
              <p:cNvSpPr/>
              <p:nvPr/>
            </p:nvSpPr>
            <p:spPr>
              <a:xfrm>
                <a:off x="2710897" y="3875358"/>
                <a:ext cx="396036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+mj-lt"/>
                  </a:rPr>
                  <a:t>If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N" sz="2000" dirty="0">
                    <a:solidFill>
                      <a:schemeClr val="accent2"/>
                    </a:solidFill>
                    <a:latin typeface="+mj-lt"/>
                  </a:rPr>
                  <a:t>		</a:t>
                </a:r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CN" sz="20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C80ECE-D869-CC4C-93DF-F7C23635A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897" y="3875358"/>
                <a:ext cx="3960364" cy="400110"/>
              </a:xfrm>
              <a:prstGeom prst="rect">
                <a:avLst/>
              </a:prstGeom>
              <a:blipFill>
                <a:blip r:embed="rId9"/>
                <a:stretch>
                  <a:fillRect l="-1597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B53AAE-F702-2942-B877-679023AAD02F}"/>
                  </a:ext>
                </a:extLst>
              </p:cNvPr>
              <p:cNvSpPr/>
              <p:nvPr/>
            </p:nvSpPr>
            <p:spPr>
              <a:xfrm>
                <a:off x="2718228" y="4203071"/>
                <a:ext cx="395303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+mj-lt"/>
                  </a:rPr>
                  <a:t>Else If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N" sz="2000" dirty="0">
                    <a:solidFill>
                      <a:schemeClr val="accent2"/>
                    </a:solidFill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2/(2−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0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B53AAE-F702-2942-B877-679023AAD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228" y="4203071"/>
                <a:ext cx="3953033" cy="400110"/>
              </a:xfrm>
              <a:prstGeom prst="rect">
                <a:avLst/>
              </a:prstGeom>
              <a:blipFill>
                <a:blip r:embed="rId10"/>
                <a:stretch>
                  <a:fillRect l="-1923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3FF2431-D4D4-E74B-93F6-D339C991194E}"/>
                  </a:ext>
                </a:extLst>
              </p:cNvPr>
              <p:cNvSpPr/>
              <p:nvPr/>
            </p:nvSpPr>
            <p:spPr>
              <a:xfrm>
                <a:off x="2718228" y="4539060"/>
                <a:ext cx="418028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+mj-lt"/>
                  </a:rPr>
                  <a:t>Else</a:t>
                </a:r>
                <a:r>
                  <a:rPr lang="en-CN" sz="2000" dirty="0">
                    <a:solidFill>
                      <a:schemeClr val="accent2"/>
                    </a:solidFill>
                    <a:latin typeface="+mj-lt"/>
                  </a:rPr>
                  <a:t>		</a:t>
                </a:r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4/(4−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l-GR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0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3FF2431-D4D4-E74B-93F6-D339C9911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228" y="4539060"/>
                <a:ext cx="4180283" cy="400110"/>
              </a:xfrm>
              <a:prstGeom prst="rect">
                <a:avLst/>
              </a:prstGeom>
              <a:blipFill>
                <a:blip r:embed="rId11"/>
                <a:stretch>
                  <a:fillRect l="-1818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3BD03B05-C83D-424A-AF9D-BE8A1FB507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6585" y="5556338"/>
                <a:ext cx="3790988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0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l-GR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l-GR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last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_∆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3BD03B05-C83D-424A-AF9D-BE8A1FB50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585" y="5556338"/>
                <a:ext cx="3790988" cy="6540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084E8DCB-7F56-BC45-B678-45B038F59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0897" y="5929380"/>
                <a:ext cx="3790988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ast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ld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084E8DCB-7F56-BC45-B678-45B038F59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897" y="5929380"/>
                <a:ext cx="3790988" cy="6540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66C58CAC-0072-8E4F-ACCC-357544A5B1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0415" y="4781101"/>
                <a:ext cx="3013668" cy="6540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old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66C58CAC-0072-8E4F-ACCC-357544A5B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15" y="4781101"/>
                <a:ext cx="3013668" cy="6540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FA747444-9848-D646-988F-6C35E51F1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5651" y="3489189"/>
                <a:ext cx="3783501" cy="84046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&lt;1)</m:t>
                    </m:r>
                  </m:oMath>
                </a14:m>
                <a:r>
                  <a:rPr lang="en-CN" sz="2000" dirty="0">
                    <a:solidFill>
                      <a:schemeClr val="tx1"/>
                    </a:solidFill>
                  </a:rPr>
                  <a:t> is the estimated spectral radius</a:t>
                </a:r>
                <a:r>
                  <a:rPr lang="en-CN" sz="2000" dirty="0"/>
                  <a:t> of the iterative matrix.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FA747444-9848-D646-988F-6C35E51F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1" y="3489189"/>
                <a:ext cx="3783501" cy="840468"/>
              </a:xfrm>
              <a:prstGeom prst="rect">
                <a:avLst/>
              </a:prstGeom>
              <a:blipFill>
                <a:blip r:embed="rId15"/>
                <a:stretch>
                  <a:fillRect l="-2013" r="-2685" b="-14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293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44B2B0-F661-9345-AD4D-A4C1EC2F269A}"/>
              </a:ext>
            </a:extLst>
          </p:cNvPr>
          <p:cNvSpPr/>
          <p:nvPr/>
        </p:nvSpPr>
        <p:spPr>
          <a:xfrm>
            <a:off x="461763" y="1996105"/>
            <a:ext cx="5511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400" dirty="0">
                <a:latin typeface="+mj-lt"/>
              </a:rPr>
              <a:t>Baraff and Witkin. 1998. Large Step in Cloth Simulation. SIGGRAPH.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306E2-66A0-A04C-B7A9-FCCB133E0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87" t="10633" r="31331" b="12574"/>
          <a:stretch/>
        </p:blipFill>
        <p:spPr>
          <a:xfrm>
            <a:off x="6217050" y="407354"/>
            <a:ext cx="4787099" cy="6229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64EFBB-73A1-5145-B3E0-7866043AAF46}"/>
              </a:ext>
            </a:extLst>
          </p:cNvPr>
          <p:cNvSpPr/>
          <p:nvPr/>
        </p:nvSpPr>
        <p:spPr>
          <a:xfrm>
            <a:off x="461763" y="3279334"/>
            <a:ext cx="55119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000" dirty="0">
                <a:latin typeface="+mj-lt"/>
              </a:rPr>
              <a:t>One of the first papers using implicit integration.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EF7FA8-F7BB-664B-BED4-ACC1350D9507}"/>
              </a:ext>
            </a:extLst>
          </p:cNvPr>
          <p:cNvSpPr/>
          <p:nvPr/>
        </p:nvSpPr>
        <p:spPr>
          <a:xfrm>
            <a:off x="461763" y="4102333"/>
            <a:ext cx="55119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000" dirty="0">
                <a:latin typeface="+mj-lt"/>
              </a:rPr>
              <a:t>The paper proposes to use only one Newton iteration, i.e., solving only one linear system.  This practice is fast, but can fail to converge.</a:t>
            </a:r>
          </a:p>
        </p:txBody>
      </p:sp>
    </p:spTree>
    <p:extLst>
      <p:ext uri="{BB962C8B-B14F-4D97-AF65-F5344CB8AC3E}">
        <p14:creationId xmlns:p14="http://schemas.microsoft.com/office/powerpoint/2010/main" val="2377915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013995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Bending and Locking Issues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2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EAEECCC-1D72-9C47-A8A8-3154C8B14D40}"/>
              </a:ext>
            </a:extLst>
          </p:cNvPr>
          <p:cNvCxnSpPr>
            <a:cxnSpLocks/>
          </p:cNvCxnSpPr>
          <p:nvPr/>
        </p:nvCxnSpPr>
        <p:spPr>
          <a:xfrm>
            <a:off x="6120052" y="4189194"/>
            <a:ext cx="3790996" cy="0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057775-0D0A-D04A-9CCC-ACD07E31899B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6132272" y="3810993"/>
            <a:ext cx="3790996" cy="0"/>
          </a:xfrm>
          <a:prstGeom prst="line">
            <a:avLst/>
          </a:prstGeom>
          <a:ln w="508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327A4DA-957E-894A-8E0C-DFC1B288CDD3}"/>
              </a:ext>
            </a:extLst>
          </p:cNvPr>
          <p:cNvCxnSpPr>
            <a:cxnSpLocks/>
          </p:cNvCxnSpPr>
          <p:nvPr/>
        </p:nvCxnSpPr>
        <p:spPr>
          <a:xfrm>
            <a:off x="7994637" y="4164937"/>
            <a:ext cx="196287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B1F8E3-D95D-BF47-9907-695F52114BF0}"/>
              </a:ext>
            </a:extLst>
          </p:cNvPr>
          <p:cNvCxnSpPr>
            <a:cxnSpLocks/>
          </p:cNvCxnSpPr>
          <p:nvPr/>
        </p:nvCxnSpPr>
        <p:spPr>
          <a:xfrm>
            <a:off x="6031762" y="4164937"/>
            <a:ext cx="196287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45BE59-9AE1-D24A-9944-B53F11C59746}"/>
              </a:ext>
            </a:extLst>
          </p:cNvPr>
          <p:cNvCxnSpPr>
            <a:cxnSpLocks/>
          </p:cNvCxnSpPr>
          <p:nvPr/>
        </p:nvCxnSpPr>
        <p:spPr>
          <a:xfrm>
            <a:off x="6031762" y="3799286"/>
            <a:ext cx="1929157" cy="3671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18070EA-38B5-3348-88C7-7ACDF3DE3AB2}"/>
              </a:ext>
            </a:extLst>
          </p:cNvPr>
          <p:cNvCxnSpPr>
            <a:cxnSpLocks/>
          </p:cNvCxnSpPr>
          <p:nvPr/>
        </p:nvCxnSpPr>
        <p:spPr>
          <a:xfrm flipV="1">
            <a:off x="7991727" y="3813142"/>
            <a:ext cx="1954692" cy="35767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Bending Spring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678550" y="983985"/>
            <a:ext cx="109122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chemeClr val="accent5"/>
                </a:solidFill>
              </a:rPr>
              <a:t>bending</a:t>
            </a:r>
            <a:r>
              <a:rPr lang="en-US" altLang="zh-CN" sz="2400" dirty="0"/>
              <a:t> spring offers little resistance when cloth is nearly planar, since its length barely changes.</a:t>
            </a:r>
            <a:endParaRPr lang="en-CN" sz="24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C65893D-A731-7B42-B86F-6FF6E75FC4D3}"/>
              </a:ext>
            </a:extLst>
          </p:cNvPr>
          <p:cNvSpPr/>
          <p:nvPr/>
        </p:nvSpPr>
        <p:spPr>
          <a:xfrm>
            <a:off x="2248420" y="2759643"/>
            <a:ext cx="2268638" cy="1842871"/>
          </a:xfrm>
          <a:custGeom>
            <a:avLst/>
            <a:gdLst>
              <a:gd name="connsiteX0" fmla="*/ 0 w 2257063"/>
              <a:gd name="connsiteY0" fmla="*/ 219919 h 1828800"/>
              <a:gd name="connsiteX1" fmla="*/ 1516283 w 2257063"/>
              <a:gd name="connsiteY1" fmla="*/ 1828800 h 1828800"/>
              <a:gd name="connsiteX2" fmla="*/ 2257063 w 2257063"/>
              <a:gd name="connsiteY2" fmla="*/ 0 h 1828800"/>
              <a:gd name="connsiteX3" fmla="*/ 0 w 2257063"/>
              <a:gd name="connsiteY3" fmla="*/ 219919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7063" h="1828800">
                <a:moveTo>
                  <a:pt x="0" y="219919"/>
                </a:moveTo>
                <a:lnTo>
                  <a:pt x="1516283" y="1828800"/>
                </a:lnTo>
                <a:lnTo>
                  <a:pt x="2257063" y="0"/>
                </a:lnTo>
                <a:lnTo>
                  <a:pt x="0" y="2199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006A7C0-9203-3B4F-A464-517B3B46F449}"/>
              </a:ext>
            </a:extLst>
          </p:cNvPr>
          <p:cNvSpPr/>
          <p:nvPr/>
        </p:nvSpPr>
        <p:spPr>
          <a:xfrm>
            <a:off x="1345594" y="2970881"/>
            <a:ext cx="2430684" cy="2176040"/>
          </a:xfrm>
          <a:custGeom>
            <a:avLst/>
            <a:gdLst>
              <a:gd name="connsiteX0" fmla="*/ 902826 w 2430684"/>
              <a:gd name="connsiteY0" fmla="*/ 0 h 2176040"/>
              <a:gd name="connsiteX1" fmla="*/ 2430684 w 2430684"/>
              <a:gd name="connsiteY1" fmla="*/ 1655179 h 2176040"/>
              <a:gd name="connsiteX2" fmla="*/ 0 w 2430684"/>
              <a:gd name="connsiteY2" fmla="*/ 2176040 h 2176040"/>
              <a:gd name="connsiteX3" fmla="*/ 902826 w 2430684"/>
              <a:gd name="connsiteY3" fmla="*/ 0 h 217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0684" h="2176040">
                <a:moveTo>
                  <a:pt x="902826" y="0"/>
                </a:moveTo>
                <a:lnTo>
                  <a:pt x="2430684" y="1655179"/>
                </a:lnTo>
                <a:lnTo>
                  <a:pt x="0" y="2176040"/>
                </a:lnTo>
                <a:lnTo>
                  <a:pt x="90282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3FCF30-3928-064C-BB0B-9038EBDF770E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2248420" y="2970881"/>
            <a:ext cx="1527858" cy="16316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D429ED-9B22-AC4F-8254-38B7F869F759}"/>
              </a:ext>
            </a:extLst>
          </p:cNvPr>
          <p:cNvCxnSpPr>
            <a:cxnSpLocks/>
            <a:endCxn id="4" idx="2"/>
          </p:cNvCxnSpPr>
          <p:nvPr/>
        </p:nvCxnSpPr>
        <p:spPr>
          <a:xfrm flipH="1">
            <a:off x="1345594" y="2970881"/>
            <a:ext cx="891736" cy="21760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0D92352-16B3-974E-91D3-B7885F86872F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3773385" y="2759643"/>
            <a:ext cx="743673" cy="18448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BFC29-F1BC-9543-B36A-E2935B87CB31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248420" y="2759643"/>
            <a:ext cx="2268638" cy="2112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79E443-6A2C-FA48-A615-E7228624ADBF}"/>
              </a:ext>
            </a:extLst>
          </p:cNvPr>
          <p:cNvCxnSpPr>
            <a:cxnSpLocks/>
            <a:endCxn id="4" idx="2"/>
          </p:cNvCxnSpPr>
          <p:nvPr/>
        </p:nvCxnSpPr>
        <p:spPr>
          <a:xfrm flipH="1">
            <a:off x="1345594" y="4602514"/>
            <a:ext cx="2441774" cy="5444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8A393A-E578-AB42-9485-20B76B576489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334504" y="2759643"/>
            <a:ext cx="3182554" cy="2387278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9F028CA-0555-4E40-8B8B-224E628EE733}"/>
              </a:ext>
            </a:extLst>
          </p:cNvPr>
          <p:cNvSpPr/>
          <p:nvPr/>
        </p:nvSpPr>
        <p:spPr>
          <a:xfrm>
            <a:off x="5959915" y="407005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7BEF5AA-4716-C643-8122-7418FE763AAA}"/>
              </a:ext>
            </a:extLst>
          </p:cNvPr>
          <p:cNvSpPr/>
          <p:nvPr/>
        </p:nvSpPr>
        <p:spPr>
          <a:xfrm>
            <a:off x="7902993" y="408444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67FE05-AF0D-3949-B4CE-0A0CEFA2BA34}"/>
                  </a:ext>
                </a:extLst>
              </p:cNvPr>
              <p:cNvSpPr txBox="1"/>
              <p:nvPr/>
            </p:nvSpPr>
            <p:spPr>
              <a:xfrm>
                <a:off x="7839327" y="420110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67FE05-AF0D-3949-B4CE-0A0CEFA2B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327" y="4201101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6F151F-BD8D-E648-B87B-1342BDDF34EA}"/>
                  </a:ext>
                </a:extLst>
              </p:cNvPr>
              <p:cNvSpPr txBox="1"/>
              <p:nvPr/>
            </p:nvSpPr>
            <p:spPr>
              <a:xfrm>
                <a:off x="5877046" y="421201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6F151F-BD8D-E648-B87B-1342BDDF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46" y="4212011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7299A330-4173-6E46-B7AF-57F90024D9DC}"/>
              </a:ext>
            </a:extLst>
          </p:cNvPr>
          <p:cNvSpPr/>
          <p:nvPr/>
        </p:nvSpPr>
        <p:spPr>
          <a:xfrm>
            <a:off x="9854775" y="407329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DE7A42-7A8E-4D41-9A2D-47DF6A3DBE4F}"/>
                  </a:ext>
                </a:extLst>
              </p:cNvPr>
              <p:cNvSpPr txBox="1"/>
              <p:nvPr/>
            </p:nvSpPr>
            <p:spPr>
              <a:xfrm>
                <a:off x="9771906" y="422640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DE7A42-7A8E-4D41-9A2D-47DF6A3D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906" y="4226403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69380B1A-64C1-8048-90DD-C692C249E8AD}"/>
              </a:ext>
            </a:extLst>
          </p:cNvPr>
          <p:cNvSpPr/>
          <p:nvPr/>
        </p:nvSpPr>
        <p:spPr>
          <a:xfrm>
            <a:off x="5948984" y="371934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C01719B-92EE-E147-9D2D-0BF5791BF91C}"/>
              </a:ext>
            </a:extLst>
          </p:cNvPr>
          <p:cNvSpPr/>
          <p:nvPr/>
        </p:nvSpPr>
        <p:spPr>
          <a:xfrm>
            <a:off x="9831624" y="370764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29141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013995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A Mass Spring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910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Dihedral Angle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30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550" y="983985"/>
                <a:ext cx="1091225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A dihedral angle model defines bending forces as a function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0" y="983985"/>
                <a:ext cx="10912255" cy="1325563"/>
              </a:xfrm>
              <a:prstGeom prst="rect">
                <a:avLst/>
              </a:prstGeom>
              <a:blipFill>
                <a:blip r:embed="rId2"/>
                <a:stretch>
                  <a:fillRect l="-8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703D9EA1-A941-014E-ABA2-BCE0E558E6EE}"/>
              </a:ext>
            </a:extLst>
          </p:cNvPr>
          <p:cNvSpPr/>
          <p:nvPr/>
        </p:nvSpPr>
        <p:spPr>
          <a:xfrm>
            <a:off x="1285103" y="2798805"/>
            <a:ext cx="2489886" cy="2607276"/>
          </a:xfrm>
          <a:custGeom>
            <a:avLst/>
            <a:gdLst>
              <a:gd name="connsiteX0" fmla="*/ 315097 w 2489886"/>
              <a:gd name="connsiteY0" fmla="*/ 636373 h 2607276"/>
              <a:gd name="connsiteX1" fmla="*/ 2489886 w 2489886"/>
              <a:gd name="connsiteY1" fmla="*/ 0 h 2607276"/>
              <a:gd name="connsiteX2" fmla="*/ 0 w 2489886"/>
              <a:gd name="connsiteY2" fmla="*/ 2607276 h 2607276"/>
              <a:gd name="connsiteX3" fmla="*/ 315097 w 2489886"/>
              <a:gd name="connsiteY3" fmla="*/ 636373 h 2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886" h="2607276">
                <a:moveTo>
                  <a:pt x="315097" y="636373"/>
                </a:moveTo>
                <a:lnTo>
                  <a:pt x="2489886" y="0"/>
                </a:lnTo>
                <a:lnTo>
                  <a:pt x="0" y="2607276"/>
                </a:lnTo>
                <a:lnTo>
                  <a:pt x="315097" y="636373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E6FF61-8D01-BF4F-8DC3-44A7B67277C6}"/>
              </a:ext>
            </a:extLst>
          </p:cNvPr>
          <p:cNvSpPr/>
          <p:nvPr/>
        </p:nvSpPr>
        <p:spPr>
          <a:xfrm>
            <a:off x="1597306" y="2796477"/>
            <a:ext cx="2208491" cy="2372810"/>
          </a:xfrm>
          <a:custGeom>
            <a:avLst/>
            <a:gdLst>
              <a:gd name="connsiteX0" fmla="*/ 0 w 2164465"/>
              <a:gd name="connsiteY0" fmla="*/ 636607 h 2372810"/>
              <a:gd name="connsiteX1" fmla="*/ 2164465 w 2164465"/>
              <a:gd name="connsiteY1" fmla="*/ 0 h 2372810"/>
              <a:gd name="connsiteX2" fmla="*/ 1956121 w 2164465"/>
              <a:gd name="connsiteY2" fmla="*/ 2372810 h 2372810"/>
              <a:gd name="connsiteX3" fmla="*/ 0 w 2164465"/>
              <a:gd name="connsiteY3" fmla="*/ 636607 h 237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4465" h="2372810">
                <a:moveTo>
                  <a:pt x="0" y="636607"/>
                </a:moveTo>
                <a:lnTo>
                  <a:pt x="2164465" y="0"/>
                </a:lnTo>
                <a:lnTo>
                  <a:pt x="1956121" y="2372810"/>
                </a:lnTo>
                <a:lnTo>
                  <a:pt x="0" y="636607"/>
                </a:ln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818753-6511-7943-8460-CBB7FFB4B795}"/>
              </a:ext>
            </a:extLst>
          </p:cNvPr>
          <p:cNvSpPr/>
          <p:nvPr/>
        </p:nvSpPr>
        <p:spPr>
          <a:xfrm>
            <a:off x="1505662" y="333735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0773D2-208F-4B41-B460-DD35943B23A6}"/>
              </a:ext>
            </a:extLst>
          </p:cNvPr>
          <p:cNvSpPr/>
          <p:nvPr/>
        </p:nvSpPr>
        <p:spPr>
          <a:xfrm>
            <a:off x="3698749" y="272778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7BEF5AA-4716-C643-8122-7418FE763AAA}"/>
              </a:ext>
            </a:extLst>
          </p:cNvPr>
          <p:cNvSpPr/>
          <p:nvPr/>
        </p:nvSpPr>
        <p:spPr>
          <a:xfrm>
            <a:off x="3503202" y="506217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072FC41-BF5E-DE47-ACD9-7F3EE153B5A7}"/>
              </a:ext>
            </a:extLst>
          </p:cNvPr>
          <p:cNvSpPr/>
          <p:nvPr/>
        </p:nvSpPr>
        <p:spPr>
          <a:xfrm>
            <a:off x="1193459" y="531443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80FD2E4-8971-6D4E-BB62-B6EE12C6AF64}"/>
              </a:ext>
            </a:extLst>
          </p:cNvPr>
          <p:cNvSpPr/>
          <p:nvPr/>
        </p:nvSpPr>
        <p:spPr>
          <a:xfrm>
            <a:off x="1376748" y="2911074"/>
            <a:ext cx="663926" cy="1025306"/>
          </a:xfrm>
          <a:prstGeom prst="arc">
            <a:avLst>
              <a:gd name="adj1" fmla="val 3039953"/>
              <a:gd name="adj2" fmla="val 670497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2F8EC-F30C-044B-875F-32E2F4735C58}"/>
                  </a:ext>
                </a:extLst>
              </p:cNvPr>
              <p:cNvSpPr txBox="1"/>
              <p:nvPr/>
            </p:nvSpPr>
            <p:spPr>
              <a:xfrm>
                <a:off x="1111293" y="548365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2F8EC-F30C-044B-875F-32E2F4735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93" y="548365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0B9BA-F156-0F49-95D7-161190111C24}"/>
                  </a:ext>
                </a:extLst>
              </p:cNvPr>
              <p:cNvSpPr txBox="1"/>
              <p:nvPr/>
            </p:nvSpPr>
            <p:spPr>
              <a:xfrm>
                <a:off x="3432877" y="520966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0B9BA-F156-0F49-95D7-161190111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877" y="5209660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C26D69-04FB-7C4E-8738-3BD67BA87F6D}"/>
                  </a:ext>
                </a:extLst>
              </p:cNvPr>
              <p:cNvSpPr txBox="1"/>
              <p:nvPr/>
            </p:nvSpPr>
            <p:spPr>
              <a:xfrm>
                <a:off x="1087919" y="30965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C26D69-04FB-7C4E-8738-3BD67BA8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9" y="3096556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B61CD-C720-C543-ACA2-509D2553D34F}"/>
                  </a:ext>
                </a:extLst>
              </p:cNvPr>
              <p:cNvSpPr txBox="1"/>
              <p:nvPr/>
            </p:nvSpPr>
            <p:spPr>
              <a:xfrm>
                <a:off x="3639030" y="235405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B61CD-C720-C543-ACA2-509D2553D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030" y="2354055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2E3563-2A1C-3C47-96C5-5B4B8A6FEDF2}"/>
              </a:ext>
            </a:extLst>
          </p:cNvPr>
          <p:cNvCxnSpPr>
            <a:cxnSpLocks/>
          </p:cNvCxnSpPr>
          <p:nvPr/>
        </p:nvCxnSpPr>
        <p:spPr>
          <a:xfrm flipV="1">
            <a:off x="3647260" y="4572920"/>
            <a:ext cx="562125" cy="5149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D3A355-83D3-BA48-840B-631F7E86E2C5}"/>
              </a:ext>
            </a:extLst>
          </p:cNvPr>
          <p:cNvCxnSpPr>
            <a:cxnSpLocks/>
          </p:cNvCxnSpPr>
          <p:nvPr/>
        </p:nvCxnSpPr>
        <p:spPr>
          <a:xfrm flipH="1" flipV="1">
            <a:off x="528816" y="5120810"/>
            <a:ext cx="649549" cy="25600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76527E-1732-624B-A1FC-0AA0F69FE7C1}"/>
              </a:ext>
            </a:extLst>
          </p:cNvPr>
          <p:cNvCxnSpPr>
            <a:cxnSpLocks/>
          </p:cNvCxnSpPr>
          <p:nvPr/>
        </p:nvCxnSpPr>
        <p:spPr>
          <a:xfrm flipV="1">
            <a:off x="1610993" y="2847798"/>
            <a:ext cx="83284" cy="4837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E739E0A-920C-024E-8257-AFE56853F01F}"/>
              </a:ext>
            </a:extLst>
          </p:cNvPr>
          <p:cNvCxnSpPr>
            <a:cxnSpLocks/>
          </p:cNvCxnSpPr>
          <p:nvPr/>
        </p:nvCxnSpPr>
        <p:spPr>
          <a:xfrm flipH="1" flipV="1">
            <a:off x="3376946" y="2515617"/>
            <a:ext cx="323522" cy="24048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2FE31B-8530-A648-A91A-DEE63BFB2859}"/>
                  </a:ext>
                </a:extLst>
              </p:cNvPr>
              <p:cNvSpPr txBox="1"/>
              <p:nvPr/>
            </p:nvSpPr>
            <p:spPr>
              <a:xfrm>
                <a:off x="1505662" y="244574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2FE31B-8530-A648-A91A-DEE63BFB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662" y="2445745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CC9B6E5-EBF8-5443-89B2-2F9F4139467B}"/>
                  </a:ext>
                </a:extLst>
              </p:cNvPr>
              <p:cNvSpPr txBox="1"/>
              <p:nvPr/>
            </p:nvSpPr>
            <p:spPr>
              <a:xfrm>
                <a:off x="3022858" y="214069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CC9B6E5-EBF8-5443-89B2-2F9F41394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858" y="2140696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73674A-4C70-5848-9F80-62A26AB032CA}"/>
                  </a:ext>
                </a:extLst>
              </p:cNvPr>
              <p:cNvSpPr txBox="1"/>
              <p:nvPr/>
            </p:nvSpPr>
            <p:spPr>
              <a:xfrm>
                <a:off x="329323" y="468408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73674A-4C70-5848-9F80-62A26AB03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23" y="4684085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38FB3D3-772C-034B-A2BB-CE7450AB3FBE}"/>
                  </a:ext>
                </a:extLst>
              </p:cNvPr>
              <p:cNvSpPr txBox="1"/>
              <p:nvPr/>
            </p:nvSpPr>
            <p:spPr>
              <a:xfrm>
                <a:off x="4032201" y="420358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38FB3D3-772C-034B-A2BB-CE7450AB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201" y="4203588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A90EE8-8C20-174F-B936-C0064B43FA62}"/>
                  </a:ext>
                </a:extLst>
              </p:cNvPr>
              <p:cNvSpPr txBox="1"/>
              <p:nvPr/>
            </p:nvSpPr>
            <p:spPr>
              <a:xfrm>
                <a:off x="4213184" y="354945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A90EE8-8C20-174F-B936-C0064B43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84" y="3549452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87D32B9-6A3F-5245-A96A-28AC64F4BC5C}"/>
              </a:ext>
            </a:extLst>
          </p:cNvPr>
          <p:cNvCxnSpPr>
            <a:cxnSpLocks/>
          </p:cNvCxnSpPr>
          <p:nvPr/>
        </p:nvCxnSpPr>
        <p:spPr>
          <a:xfrm flipH="1" flipV="1">
            <a:off x="761915" y="4252896"/>
            <a:ext cx="902613" cy="2794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610FB9-D428-D44B-B225-D0E125D78825}"/>
              </a:ext>
            </a:extLst>
          </p:cNvPr>
          <p:cNvCxnSpPr>
            <a:cxnSpLocks/>
          </p:cNvCxnSpPr>
          <p:nvPr/>
        </p:nvCxnSpPr>
        <p:spPr>
          <a:xfrm flipV="1">
            <a:off x="3387789" y="3889974"/>
            <a:ext cx="836238" cy="11390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819486-2789-024E-B346-ED16039F66C6}"/>
                  </a:ext>
                </a:extLst>
              </p:cNvPr>
              <p:cNvSpPr txBox="1"/>
              <p:nvPr/>
            </p:nvSpPr>
            <p:spPr>
              <a:xfrm>
                <a:off x="369547" y="390154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819486-2789-024E-B346-ED16039F6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7" y="3901541"/>
                <a:ext cx="486013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400BB4-3A8F-744A-83B1-90BFED118DFE}"/>
                  </a:ext>
                </a:extLst>
              </p:cNvPr>
              <p:cNvSpPr txBox="1"/>
              <p:nvPr/>
            </p:nvSpPr>
            <p:spPr>
              <a:xfrm flipH="1">
                <a:off x="1652635" y="3910127"/>
                <a:ext cx="3765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400BB4-3A8F-744A-83B1-90BFED11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52635" y="3910127"/>
                <a:ext cx="376599" cy="369332"/>
              </a:xfrm>
              <a:prstGeom prst="rect">
                <a:avLst/>
              </a:prstGeom>
              <a:blipFill>
                <a:blip r:embed="rId13"/>
                <a:stretch>
                  <a:fillRect l="-3333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C8D2C045-0178-F44C-AA4E-EAE518938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5945" y="2325362"/>
                <a:ext cx="5653825" cy="3609224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First,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 should be in the normal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.</a:t>
                </a:r>
              </a:p>
              <a:p>
                <a:endParaRPr lang="en-CN" sz="800" dirty="0">
                  <a:latin typeface="+mj-lt"/>
                </a:endParaRPr>
              </a:p>
              <a:p>
                <a:r>
                  <a:rPr lang="en-CN" sz="2400" dirty="0">
                    <a:latin typeface="+mj-lt"/>
                  </a:rPr>
                  <a:t>Second, bending doesn’t stretch the edge,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N" sz="2400" i="1" dirty="0">
                    <a:latin typeface="+mj-lt"/>
                  </a:rPr>
                  <a:t> </a:t>
                </a:r>
                <a:r>
                  <a:rPr lang="en-CN" sz="2400" dirty="0">
                    <a:latin typeface="+mj-lt"/>
                  </a:rPr>
                  <a:t>should be orthogonal to the edge, i.e., in the span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.</a:t>
                </a:r>
              </a:p>
              <a:p>
                <a:endParaRPr lang="en-CN" sz="800" dirty="0">
                  <a:latin typeface="+mj-lt"/>
                </a:endParaRPr>
              </a:p>
              <a:p>
                <a:r>
                  <a:rPr lang="en-CN" sz="2400" dirty="0">
                    <a:latin typeface="+mj-lt"/>
                  </a:rPr>
                  <a:t>Finally,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CN" sz="2400" dirty="0">
                    <a:latin typeface="+mj-lt"/>
                  </a:rPr>
                  <a:t>, which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N" sz="2400" i="1" dirty="0">
                    <a:latin typeface="+mj-lt"/>
                  </a:rPr>
                  <a:t> </a:t>
                </a:r>
                <a:r>
                  <a:rPr lang="en-CN" sz="24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 are in the span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.</a:t>
                </a:r>
              </a:p>
              <a:p>
                <a:pPr lvl="1"/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C8D2C045-0178-F44C-AA4E-EAE518938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5945" y="2325362"/>
                <a:ext cx="5653825" cy="3609224"/>
              </a:xfrm>
              <a:blipFill>
                <a:blip r:embed="rId14"/>
                <a:stretch>
                  <a:fillRect l="-1345" t="-1748" r="-15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84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Dihedral Angle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550" y="983985"/>
                <a:ext cx="1091225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A dihedral angle model defines bending forces as a function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0" y="983985"/>
                <a:ext cx="10912255" cy="1325563"/>
              </a:xfrm>
              <a:prstGeom prst="rect">
                <a:avLst/>
              </a:prstGeom>
              <a:blipFill>
                <a:blip r:embed="rId2"/>
                <a:stretch>
                  <a:fillRect l="-8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703D9EA1-A941-014E-ABA2-BCE0E558E6EE}"/>
              </a:ext>
            </a:extLst>
          </p:cNvPr>
          <p:cNvSpPr/>
          <p:nvPr/>
        </p:nvSpPr>
        <p:spPr>
          <a:xfrm>
            <a:off x="1285103" y="2798805"/>
            <a:ext cx="2489886" cy="2607276"/>
          </a:xfrm>
          <a:custGeom>
            <a:avLst/>
            <a:gdLst>
              <a:gd name="connsiteX0" fmla="*/ 315097 w 2489886"/>
              <a:gd name="connsiteY0" fmla="*/ 636373 h 2607276"/>
              <a:gd name="connsiteX1" fmla="*/ 2489886 w 2489886"/>
              <a:gd name="connsiteY1" fmla="*/ 0 h 2607276"/>
              <a:gd name="connsiteX2" fmla="*/ 0 w 2489886"/>
              <a:gd name="connsiteY2" fmla="*/ 2607276 h 2607276"/>
              <a:gd name="connsiteX3" fmla="*/ 315097 w 2489886"/>
              <a:gd name="connsiteY3" fmla="*/ 636373 h 2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886" h="2607276">
                <a:moveTo>
                  <a:pt x="315097" y="636373"/>
                </a:moveTo>
                <a:lnTo>
                  <a:pt x="2489886" y="0"/>
                </a:lnTo>
                <a:lnTo>
                  <a:pt x="0" y="2607276"/>
                </a:lnTo>
                <a:lnTo>
                  <a:pt x="315097" y="636373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E6FF61-8D01-BF4F-8DC3-44A7B67277C6}"/>
              </a:ext>
            </a:extLst>
          </p:cNvPr>
          <p:cNvSpPr/>
          <p:nvPr/>
        </p:nvSpPr>
        <p:spPr>
          <a:xfrm>
            <a:off x="1597306" y="2796477"/>
            <a:ext cx="2208491" cy="2372810"/>
          </a:xfrm>
          <a:custGeom>
            <a:avLst/>
            <a:gdLst>
              <a:gd name="connsiteX0" fmla="*/ 0 w 2164465"/>
              <a:gd name="connsiteY0" fmla="*/ 636607 h 2372810"/>
              <a:gd name="connsiteX1" fmla="*/ 2164465 w 2164465"/>
              <a:gd name="connsiteY1" fmla="*/ 0 h 2372810"/>
              <a:gd name="connsiteX2" fmla="*/ 1956121 w 2164465"/>
              <a:gd name="connsiteY2" fmla="*/ 2372810 h 2372810"/>
              <a:gd name="connsiteX3" fmla="*/ 0 w 2164465"/>
              <a:gd name="connsiteY3" fmla="*/ 636607 h 237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4465" h="2372810">
                <a:moveTo>
                  <a:pt x="0" y="636607"/>
                </a:moveTo>
                <a:lnTo>
                  <a:pt x="2164465" y="0"/>
                </a:lnTo>
                <a:lnTo>
                  <a:pt x="1956121" y="2372810"/>
                </a:lnTo>
                <a:lnTo>
                  <a:pt x="0" y="636607"/>
                </a:ln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818753-6511-7943-8460-CBB7FFB4B795}"/>
              </a:ext>
            </a:extLst>
          </p:cNvPr>
          <p:cNvSpPr/>
          <p:nvPr/>
        </p:nvSpPr>
        <p:spPr>
          <a:xfrm>
            <a:off x="1505662" y="333735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0773D2-208F-4B41-B460-DD35943B23A6}"/>
              </a:ext>
            </a:extLst>
          </p:cNvPr>
          <p:cNvSpPr/>
          <p:nvPr/>
        </p:nvSpPr>
        <p:spPr>
          <a:xfrm>
            <a:off x="3698749" y="272778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7BEF5AA-4716-C643-8122-7418FE763AAA}"/>
              </a:ext>
            </a:extLst>
          </p:cNvPr>
          <p:cNvSpPr/>
          <p:nvPr/>
        </p:nvSpPr>
        <p:spPr>
          <a:xfrm>
            <a:off x="3503202" y="506217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072FC41-BF5E-DE47-ACD9-7F3EE153B5A7}"/>
              </a:ext>
            </a:extLst>
          </p:cNvPr>
          <p:cNvSpPr/>
          <p:nvPr/>
        </p:nvSpPr>
        <p:spPr>
          <a:xfrm>
            <a:off x="1193459" y="531443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80FD2E4-8971-6D4E-BB62-B6EE12C6AF64}"/>
              </a:ext>
            </a:extLst>
          </p:cNvPr>
          <p:cNvSpPr/>
          <p:nvPr/>
        </p:nvSpPr>
        <p:spPr>
          <a:xfrm>
            <a:off x="1376748" y="2911074"/>
            <a:ext cx="663926" cy="1025306"/>
          </a:xfrm>
          <a:prstGeom prst="arc">
            <a:avLst>
              <a:gd name="adj1" fmla="val 3039953"/>
              <a:gd name="adj2" fmla="val 670497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2F8EC-F30C-044B-875F-32E2F4735C58}"/>
                  </a:ext>
                </a:extLst>
              </p:cNvPr>
              <p:cNvSpPr txBox="1"/>
              <p:nvPr/>
            </p:nvSpPr>
            <p:spPr>
              <a:xfrm>
                <a:off x="1111293" y="548365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2F8EC-F30C-044B-875F-32E2F4735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93" y="548365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0B9BA-F156-0F49-95D7-161190111C24}"/>
                  </a:ext>
                </a:extLst>
              </p:cNvPr>
              <p:cNvSpPr txBox="1"/>
              <p:nvPr/>
            </p:nvSpPr>
            <p:spPr>
              <a:xfrm>
                <a:off x="3432877" y="520966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0B9BA-F156-0F49-95D7-161190111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877" y="5209660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C26D69-04FB-7C4E-8738-3BD67BA87F6D}"/>
                  </a:ext>
                </a:extLst>
              </p:cNvPr>
              <p:cNvSpPr txBox="1"/>
              <p:nvPr/>
            </p:nvSpPr>
            <p:spPr>
              <a:xfrm>
                <a:off x="1087919" y="30965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C26D69-04FB-7C4E-8738-3BD67BA8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9" y="3096556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B61CD-C720-C543-ACA2-509D2553D34F}"/>
                  </a:ext>
                </a:extLst>
              </p:cNvPr>
              <p:cNvSpPr txBox="1"/>
              <p:nvPr/>
            </p:nvSpPr>
            <p:spPr>
              <a:xfrm>
                <a:off x="3639030" y="235405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B61CD-C720-C543-ACA2-509D2553D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030" y="2354055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2E3563-2A1C-3C47-96C5-5B4B8A6FEDF2}"/>
              </a:ext>
            </a:extLst>
          </p:cNvPr>
          <p:cNvCxnSpPr>
            <a:cxnSpLocks/>
          </p:cNvCxnSpPr>
          <p:nvPr/>
        </p:nvCxnSpPr>
        <p:spPr>
          <a:xfrm flipV="1">
            <a:off x="3647260" y="4572920"/>
            <a:ext cx="562125" cy="5149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D3A355-83D3-BA48-840B-631F7E86E2C5}"/>
              </a:ext>
            </a:extLst>
          </p:cNvPr>
          <p:cNvCxnSpPr>
            <a:cxnSpLocks/>
          </p:cNvCxnSpPr>
          <p:nvPr/>
        </p:nvCxnSpPr>
        <p:spPr>
          <a:xfrm flipH="1" flipV="1">
            <a:off x="528816" y="5120810"/>
            <a:ext cx="649549" cy="25600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76527E-1732-624B-A1FC-0AA0F69FE7C1}"/>
              </a:ext>
            </a:extLst>
          </p:cNvPr>
          <p:cNvCxnSpPr>
            <a:cxnSpLocks/>
          </p:cNvCxnSpPr>
          <p:nvPr/>
        </p:nvCxnSpPr>
        <p:spPr>
          <a:xfrm flipV="1">
            <a:off x="1610993" y="2847798"/>
            <a:ext cx="83284" cy="4837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E739E0A-920C-024E-8257-AFE56853F01F}"/>
              </a:ext>
            </a:extLst>
          </p:cNvPr>
          <p:cNvCxnSpPr>
            <a:cxnSpLocks/>
          </p:cNvCxnSpPr>
          <p:nvPr/>
        </p:nvCxnSpPr>
        <p:spPr>
          <a:xfrm flipH="1" flipV="1">
            <a:off x="3376946" y="2515617"/>
            <a:ext cx="323522" cy="24048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2FE31B-8530-A648-A91A-DEE63BFB2859}"/>
                  </a:ext>
                </a:extLst>
              </p:cNvPr>
              <p:cNvSpPr txBox="1"/>
              <p:nvPr/>
            </p:nvSpPr>
            <p:spPr>
              <a:xfrm>
                <a:off x="1505662" y="244574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2FE31B-8530-A648-A91A-DEE63BFB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662" y="2445745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CC9B6E5-EBF8-5443-89B2-2F9F4139467B}"/>
                  </a:ext>
                </a:extLst>
              </p:cNvPr>
              <p:cNvSpPr txBox="1"/>
              <p:nvPr/>
            </p:nvSpPr>
            <p:spPr>
              <a:xfrm>
                <a:off x="3022858" y="214069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CC9B6E5-EBF8-5443-89B2-2F9F41394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858" y="2140696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73674A-4C70-5848-9F80-62A26AB032CA}"/>
                  </a:ext>
                </a:extLst>
              </p:cNvPr>
              <p:cNvSpPr txBox="1"/>
              <p:nvPr/>
            </p:nvSpPr>
            <p:spPr>
              <a:xfrm>
                <a:off x="329323" y="468408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73674A-4C70-5848-9F80-62A26AB03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23" y="4684085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38FB3D3-772C-034B-A2BB-CE7450AB3FBE}"/>
                  </a:ext>
                </a:extLst>
              </p:cNvPr>
              <p:cNvSpPr txBox="1"/>
              <p:nvPr/>
            </p:nvSpPr>
            <p:spPr>
              <a:xfrm>
                <a:off x="4032201" y="420358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38FB3D3-772C-034B-A2BB-CE7450AB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201" y="4203588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A90EE8-8C20-174F-B936-C0064B43FA62}"/>
                  </a:ext>
                </a:extLst>
              </p:cNvPr>
              <p:cNvSpPr txBox="1"/>
              <p:nvPr/>
            </p:nvSpPr>
            <p:spPr>
              <a:xfrm>
                <a:off x="4213184" y="354945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A90EE8-8C20-174F-B936-C0064B43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84" y="3549452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87D32B9-6A3F-5245-A96A-28AC64F4BC5C}"/>
              </a:ext>
            </a:extLst>
          </p:cNvPr>
          <p:cNvCxnSpPr>
            <a:cxnSpLocks/>
          </p:cNvCxnSpPr>
          <p:nvPr/>
        </p:nvCxnSpPr>
        <p:spPr>
          <a:xfrm flipH="1" flipV="1">
            <a:off x="761915" y="4252896"/>
            <a:ext cx="902613" cy="2794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610FB9-D428-D44B-B225-D0E125D78825}"/>
              </a:ext>
            </a:extLst>
          </p:cNvPr>
          <p:cNvCxnSpPr>
            <a:cxnSpLocks/>
          </p:cNvCxnSpPr>
          <p:nvPr/>
        </p:nvCxnSpPr>
        <p:spPr>
          <a:xfrm flipV="1">
            <a:off x="3387789" y="3889974"/>
            <a:ext cx="836238" cy="11390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819486-2789-024E-B346-ED16039F66C6}"/>
                  </a:ext>
                </a:extLst>
              </p:cNvPr>
              <p:cNvSpPr txBox="1"/>
              <p:nvPr/>
            </p:nvSpPr>
            <p:spPr>
              <a:xfrm>
                <a:off x="369547" y="390154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819486-2789-024E-B346-ED16039F6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7" y="3901541"/>
                <a:ext cx="486013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400BB4-3A8F-744A-83B1-90BFED118DFE}"/>
                  </a:ext>
                </a:extLst>
              </p:cNvPr>
              <p:cNvSpPr txBox="1"/>
              <p:nvPr/>
            </p:nvSpPr>
            <p:spPr>
              <a:xfrm flipH="1">
                <a:off x="1652635" y="3910127"/>
                <a:ext cx="3765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400BB4-3A8F-744A-83B1-90BFED11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52635" y="3910127"/>
                <a:ext cx="376599" cy="369332"/>
              </a:xfrm>
              <a:prstGeom prst="rect">
                <a:avLst/>
              </a:prstGeom>
              <a:blipFill>
                <a:blip r:embed="rId13"/>
                <a:stretch>
                  <a:fillRect l="-3333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1">
            <a:extLst>
              <a:ext uri="{FF2B5EF4-FFF2-40B4-BE49-F238E27FC236}">
                <a16:creationId xmlns:a16="http://schemas.microsoft.com/office/drawing/2014/main" id="{1CB5D50B-0774-BA4D-9146-DAB7BBA5F7C5}"/>
              </a:ext>
            </a:extLst>
          </p:cNvPr>
          <p:cNvSpPr txBox="1">
            <a:spLocks/>
          </p:cNvSpPr>
          <p:nvPr/>
        </p:nvSpPr>
        <p:spPr>
          <a:xfrm>
            <a:off x="4699197" y="1872428"/>
            <a:ext cx="6264206" cy="670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Conclusion:</a:t>
            </a:r>
            <a:endParaRPr lang="en-CN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728FB-5DA1-3E46-9BDF-A3B12FF5AB8A}"/>
                  </a:ext>
                </a:extLst>
              </p:cNvPr>
              <p:cNvSpPr txBox="1"/>
              <p:nvPr/>
            </p:nvSpPr>
            <p:spPr>
              <a:xfrm>
                <a:off x="5104201" y="2582364"/>
                <a:ext cx="2172052" cy="66600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</m: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𝐍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728FB-5DA1-3E46-9BDF-A3B12FF5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01" y="2582364"/>
                <a:ext cx="2172052" cy="666000"/>
              </a:xfrm>
              <a:prstGeom prst="rect">
                <a:avLst/>
              </a:prstGeom>
              <a:blipFill>
                <a:blip r:embed="rId14"/>
                <a:stretch>
                  <a:fillRect t="-185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9CD916-9AF8-E149-9444-0EDBC2D4316F}"/>
                  </a:ext>
                </a:extLst>
              </p:cNvPr>
              <p:cNvSpPr txBox="1"/>
              <p:nvPr/>
            </p:nvSpPr>
            <p:spPr>
              <a:xfrm>
                <a:off x="8145881" y="2600992"/>
                <a:ext cx="2172052" cy="66600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</m: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9CD916-9AF8-E149-9444-0EDBC2D43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881" y="2600992"/>
                <a:ext cx="2172052" cy="666000"/>
              </a:xfrm>
              <a:prstGeom prst="rect">
                <a:avLst/>
              </a:prstGeom>
              <a:blipFill>
                <a:blip r:embed="rId15"/>
                <a:stretch>
                  <a:fillRect b="-185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A1574C0-C0E0-C343-8603-0E281AB04DC2}"/>
                  </a:ext>
                </a:extLst>
              </p:cNvPr>
              <p:cNvSpPr txBox="1"/>
              <p:nvPr/>
            </p:nvSpPr>
            <p:spPr>
              <a:xfrm>
                <a:off x="4845260" y="3365145"/>
                <a:ext cx="6222129" cy="66600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𝐄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𝐄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A1574C0-C0E0-C343-8603-0E281AB04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60" y="3365145"/>
                <a:ext cx="6222129" cy="666000"/>
              </a:xfrm>
              <a:prstGeom prst="rect">
                <a:avLst/>
              </a:prstGeom>
              <a:blipFill>
                <a:blip r:embed="rId16"/>
                <a:stretch>
                  <a:fillRect t="-1852" b="-370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50D42F-CB86-384B-8292-4D8FE1C1D85C}"/>
                  </a:ext>
                </a:extLst>
              </p:cNvPr>
              <p:cNvSpPr txBox="1"/>
              <p:nvPr/>
            </p:nvSpPr>
            <p:spPr>
              <a:xfrm>
                <a:off x="4845260" y="4161979"/>
                <a:ext cx="6222129" cy="66600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𝐄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𝐄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50D42F-CB86-384B-8292-4D8FE1C1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60" y="4161979"/>
                <a:ext cx="6222129" cy="666000"/>
              </a:xfrm>
              <a:prstGeom prst="rect">
                <a:avLst/>
              </a:prstGeom>
              <a:blipFill>
                <a:blip r:embed="rId17"/>
                <a:stretch>
                  <a:fillRect t="-3704" b="-370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9EA23AC-455D-5345-AB7E-B671599C586C}"/>
                  </a:ext>
                </a:extLst>
              </p:cNvPr>
              <p:cNvSpPr/>
              <p:nvPr/>
            </p:nvSpPr>
            <p:spPr>
              <a:xfrm>
                <a:off x="5223327" y="5053469"/>
                <a:ext cx="28377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9EA23AC-455D-5345-AB7E-B671599C5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327" y="5053469"/>
                <a:ext cx="2837765" cy="369332"/>
              </a:xfrm>
              <a:prstGeom prst="rect">
                <a:avLst/>
              </a:prstGeom>
              <a:blipFill>
                <a:blip r:embed="rId1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0C2EFFE-D314-4C44-805C-D3B5B4B6F0FF}"/>
                  </a:ext>
                </a:extLst>
              </p:cNvPr>
              <p:cNvSpPr/>
              <p:nvPr/>
            </p:nvSpPr>
            <p:spPr>
              <a:xfrm>
                <a:off x="8229624" y="5038440"/>
                <a:ext cx="28377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0C2EFFE-D314-4C44-805C-D3B5B4B6F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24" y="5038440"/>
                <a:ext cx="2837765" cy="369332"/>
              </a:xfrm>
              <a:prstGeom prst="rect">
                <a:avLst/>
              </a:prstGeom>
              <a:blipFill>
                <a:blip r:embed="rId19"/>
                <a:stretch>
                  <a:fillRect r="-446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80B0252-912A-7E45-9CE4-67801D4C71ED}"/>
                  </a:ext>
                </a:extLst>
              </p:cNvPr>
              <p:cNvSpPr/>
              <p:nvPr/>
            </p:nvSpPr>
            <p:spPr>
              <a:xfrm>
                <a:off x="7552658" y="5534536"/>
                <a:ext cx="14409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80B0252-912A-7E45-9CE4-67801D4C7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658" y="5534536"/>
                <a:ext cx="144090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76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Dihedral Angle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32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550" y="983985"/>
                <a:ext cx="1091225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A dihedral angle model defines bending forces as a function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0" y="983985"/>
                <a:ext cx="10912255" cy="1325563"/>
              </a:xfrm>
              <a:prstGeom prst="rect">
                <a:avLst/>
              </a:prstGeom>
              <a:blipFill>
                <a:blip r:embed="rId2"/>
                <a:stretch>
                  <a:fillRect l="-8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703D9EA1-A941-014E-ABA2-BCE0E558E6EE}"/>
              </a:ext>
            </a:extLst>
          </p:cNvPr>
          <p:cNvSpPr/>
          <p:nvPr/>
        </p:nvSpPr>
        <p:spPr>
          <a:xfrm>
            <a:off x="1285103" y="2798805"/>
            <a:ext cx="2489886" cy="2607276"/>
          </a:xfrm>
          <a:custGeom>
            <a:avLst/>
            <a:gdLst>
              <a:gd name="connsiteX0" fmla="*/ 315097 w 2489886"/>
              <a:gd name="connsiteY0" fmla="*/ 636373 h 2607276"/>
              <a:gd name="connsiteX1" fmla="*/ 2489886 w 2489886"/>
              <a:gd name="connsiteY1" fmla="*/ 0 h 2607276"/>
              <a:gd name="connsiteX2" fmla="*/ 0 w 2489886"/>
              <a:gd name="connsiteY2" fmla="*/ 2607276 h 2607276"/>
              <a:gd name="connsiteX3" fmla="*/ 315097 w 2489886"/>
              <a:gd name="connsiteY3" fmla="*/ 636373 h 2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886" h="2607276">
                <a:moveTo>
                  <a:pt x="315097" y="636373"/>
                </a:moveTo>
                <a:lnTo>
                  <a:pt x="2489886" y="0"/>
                </a:lnTo>
                <a:lnTo>
                  <a:pt x="0" y="2607276"/>
                </a:lnTo>
                <a:lnTo>
                  <a:pt x="315097" y="636373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E6FF61-8D01-BF4F-8DC3-44A7B67277C6}"/>
              </a:ext>
            </a:extLst>
          </p:cNvPr>
          <p:cNvSpPr/>
          <p:nvPr/>
        </p:nvSpPr>
        <p:spPr>
          <a:xfrm>
            <a:off x="1597306" y="2796477"/>
            <a:ext cx="2208491" cy="2372810"/>
          </a:xfrm>
          <a:custGeom>
            <a:avLst/>
            <a:gdLst>
              <a:gd name="connsiteX0" fmla="*/ 0 w 2164465"/>
              <a:gd name="connsiteY0" fmla="*/ 636607 h 2372810"/>
              <a:gd name="connsiteX1" fmla="*/ 2164465 w 2164465"/>
              <a:gd name="connsiteY1" fmla="*/ 0 h 2372810"/>
              <a:gd name="connsiteX2" fmla="*/ 1956121 w 2164465"/>
              <a:gd name="connsiteY2" fmla="*/ 2372810 h 2372810"/>
              <a:gd name="connsiteX3" fmla="*/ 0 w 2164465"/>
              <a:gd name="connsiteY3" fmla="*/ 636607 h 237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4465" h="2372810">
                <a:moveTo>
                  <a:pt x="0" y="636607"/>
                </a:moveTo>
                <a:lnTo>
                  <a:pt x="2164465" y="0"/>
                </a:lnTo>
                <a:lnTo>
                  <a:pt x="1956121" y="2372810"/>
                </a:lnTo>
                <a:lnTo>
                  <a:pt x="0" y="636607"/>
                </a:ln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818753-6511-7943-8460-CBB7FFB4B795}"/>
              </a:ext>
            </a:extLst>
          </p:cNvPr>
          <p:cNvSpPr/>
          <p:nvPr/>
        </p:nvSpPr>
        <p:spPr>
          <a:xfrm>
            <a:off x="1505662" y="333735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0773D2-208F-4B41-B460-DD35943B23A6}"/>
              </a:ext>
            </a:extLst>
          </p:cNvPr>
          <p:cNvSpPr/>
          <p:nvPr/>
        </p:nvSpPr>
        <p:spPr>
          <a:xfrm>
            <a:off x="3698749" y="272778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7BEF5AA-4716-C643-8122-7418FE763AAA}"/>
              </a:ext>
            </a:extLst>
          </p:cNvPr>
          <p:cNvSpPr/>
          <p:nvPr/>
        </p:nvSpPr>
        <p:spPr>
          <a:xfrm>
            <a:off x="3503202" y="506217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072FC41-BF5E-DE47-ACD9-7F3EE153B5A7}"/>
              </a:ext>
            </a:extLst>
          </p:cNvPr>
          <p:cNvSpPr/>
          <p:nvPr/>
        </p:nvSpPr>
        <p:spPr>
          <a:xfrm>
            <a:off x="1193459" y="531443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80FD2E4-8971-6D4E-BB62-B6EE12C6AF64}"/>
              </a:ext>
            </a:extLst>
          </p:cNvPr>
          <p:cNvSpPr/>
          <p:nvPr/>
        </p:nvSpPr>
        <p:spPr>
          <a:xfrm>
            <a:off x="1376748" y="2911074"/>
            <a:ext cx="663926" cy="1025306"/>
          </a:xfrm>
          <a:prstGeom prst="arc">
            <a:avLst>
              <a:gd name="adj1" fmla="val 3039953"/>
              <a:gd name="adj2" fmla="val 670497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2F8EC-F30C-044B-875F-32E2F4735C58}"/>
                  </a:ext>
                </a:extLst>
              </p:cNvPr>
              <p:cNvSpPr txBox="1"/>
              <p:nvPr/>
            </p:nvSpPr>
            <p:spPr>
              <a:xfrm>
                <a:off x="1111293" y="548365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2F8EC-F30C-044B-875F-32E2F4735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93" y="548365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0B9BA-F156-0F49-95D7-161190111C24}"/>
                  </a:ext>
                </a:extLst>
              </p:cNvPr>
              <p:cNvSpPr txBox="1"/>
              <p:nvPr/>
            </p:nvSpPr>
            <p:spPr>
              <a:xfrm>
                <a:off x="3432877" y="520966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0B9BA-F156-0F49-95D7-161190111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877" y="5209660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C26D69-04FB-7C4E-8738-3BD67BA87F6D}"/>
                  </a:ext>
                </a:extLst>
              </p:cNvPr>
              <p:cNvSpPr txBox="1"/>
              <p:nvPr/>
            </p:nvSpPr>
            <p:spPr>
              <a:xfrm>
                <a:off x="1087919" y="30965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C26D69-04FB-7C4E-8738-3BD67BA8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9" y="3096556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B61CD-C720-C543-ACA2-509D2553D34F}"/>
                  </a:ext>
                </a:extLst>
              </p:cNvPr>
              <p:cNvSpPr txBox="1"/>
              <p:nvPr/>
            </p:nvSpPr>
            <p:spPr>
              <a:xfrm>
                <a:off x="3639030" y="235405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B61CD-C720-C543-ACA2-509D2553D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030" y="2354055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2E3563-2A1C-3C47-96C5-5B4B8A6FEDF2}"/>
              </a:ext>
            </a:extLst>
          </p:cNvPr>
          <p:cNvCxnSpPr>
            <a:cxnSpLocks/>
          </p:cNvCxnSpPr>
          <p:nvPr/>
        </p:nvCxnSpPr>
        <p:spPr>
          <a:xfrm flipV="1">
            <a:off x="3647260" y="4572920"/>
            <a:ext cx="562125" cy="5149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D3A355-83D3-BA48-840B-631F7E86E2C5}"/>
              </a:ext>
            </a:extLst>
          </p:cNvPr>
          <p:cNvCxnSpPr>
            <a:cxnSpLocks/>
          </p:cNvCxnSpPr>
          <p:nvPr/>
        </p:nvCxnSpPr>
        <p:spPr>
          <a:xfrm flipH="1" flipV="1">
            <a:off x="528816" y="5120810"/>
            <a:ext cx="649549" cy="25600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76527E-1732-624B-A1FC-0AA0F69FE7C1}"/>
              </a:ext>
            </a:extLst>
          </p:cNvPr>
          <p:cNvCxnSpPr>
            <a:cxnSpLocks/>
          </p:cNvCxnSpPr>
          <p:nvPr/>
        </p:nvCxnSpPr>
        <p:spPr>
          <a:xfrm flipV="1">
            <a:off x="1610993" y="2847798"/>
            <a:ext cx="83284" cy="4837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E739E0A-920C-024E-8257-AFE56853F01F}"/>
              </a:ext>
            </a:extLst>
          </p:cNvPr>
          <p:cNvCxnSpPr>
            <a:cxnSpLocks/>
          </p:cNvCxnSpPr>
          <p:nvPr/>
        </p:nvCxnSpPr>
        <p:spPr>
          <a:xfrm flipH="1" flipV="1">
            <a:off x="3376946" y="2515617"/>
            <a:ext cx="323522" cy="24048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2FE31B-8530-A648-A91A-DEE63BFB2859}"/>
                  </a:ext>
                </a:extLst>
              </p:cNvPr>
              <p:cNvSpPr txBox="1"/>
              <p:nvPr/>
            </p:nvSpPr>
            <p:spPr>
              <a:xfrm>
                <a:off x="1505662" y="244574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2FE31B-8530-A648-A91A-DEE63BFB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662" y="2445745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CC9B6E5-EBF8-5443-89B2-2F9F4139467B}"/>
                  </a:ext>
                </a:extLst>
              </p:cNvPr>
              <p:cNvSpPr txBox="1"/>
              <p:nvPr/>
            </p:nvSpPr>
            <p:spPr>
              <a:xfrm>
                <a:off x="3022858" y="214069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CC9B6E5-EBF8-5443-89B2-2F9F41394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858" y="2140696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73674A-4C70-5848-9F80-62A26AB032CA}"/>
                  </a:ext>
                </a:extLst>
              </p:cNvPr>
              <p:cNvSpPr txBox="1"/>
              <p:nvPr/>
            </p:nvSpPr>
            <p:spPr>
              <a:xfrm>
                <a:off x="329323" y="468408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73674A-4C70-5848-9F80-62A26AB03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23" y="4684085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38FB3D3-772C-034B-A2BB-CE7450AB3FBE}"/>
                  </a:ext>
                </a:extLst>
              </p:cNvPr>
              <p:cNvSpPr txBox="1"/>
              <p:nvPr/>
            </p:nvSpPr>
            <p:spPr>
              <a:xfrm>
                <a:off x="4032201" y="420358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38FB3D3-772C-034B-A2BB-CE7450AB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201" y="4203588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A90EE8-8C20-174F-B936-C0064B43FA62}"/>
                  </a:ext>
                </a:extLst>
              </p:cNvPr>
              <p:cNvSpPr txBox="1"/>
              <p:nvPr/>
            </p:nvSpPr>
            <p:spPr>
              <a:xfrm>
                <a:off x="4213184" y="354945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A90EE8-8C20-174F-B936-C0064B43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84" y="3549452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87D32B9-6A3F-5245-A96A-28AC64F4BC5C}"/>
              </a:ext>
            </a:extLst>
          </p:cNvPr>
          <p:cNvCxnSpPr>
            <a:cxnSpLocks/>
          </p:cNvCxnSpPr>
          <p:nvPr/>
        </p:nvCxnSpPr>
        <p:spPr>
          <a:xfrm flipH="1" flipV="1">
            <a:off x="761915" y="4252896"/>
            <a:ext cx="902613" cy="2794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610FB9-D428-D44B-B225-D0E125D78825}"/>
              </a:ext>
            </a:extLst>
          </p:cNvPr>
          <p:cNvCxnSpPr>
            <a:cxnSpLocks/>
          </p:cNvCxnSpPr>
          <p:nvPr/>
        </p:nvCxnSpPr>
        <p:spPr>
          <a:xfrm flipV="1">
            <a:off x="3387789" y="3889974"/>
            <a:ext cx="836238" cy="11390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819486-2789-024E-B346-ED16039F66C6}"/>
                  </a:ext>
                </a:extLst>
              </p:cNvPr>
              <p:cNvSpPr txBox="1"/>
              <p:nvPr/>
            </p:nvSpPr>
            <p:spPr>
              <a:xfrm>
                <a:off x="369547" y="390154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819486-2789-024E-B346-ED16039F6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7" y="3901541"/>
                <a:ext cx="486013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400BB4-3A8F-744A-83B1-90BFED118DFE}"/>
                  </a:ext>
                </a:extLst>
              </p:cNvPr>
              <p:cNvSpPr txBox="1"/>
              <p:nvPr/>
            </p:nvSpPr>
            <p:spPr>
              <a:xfrm flipH="1">
                <a:off x="1652635" y="3910127"/>
                <a:ext cx="3765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400BB4-3A8F-744A-83B1-90BFED11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52635" y="3910127"/>
                <a:ext cx="376599" cy="369332"/>
              </a:xfrm>
              <a:prstGeom prst="rect">
                <a:avLst/>
              </a:prstGeom>
              <a:blipFill>
                <a:blip r:embed="rId13"/>
                <a:stretch>
                  <a:fillRect l="-3333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1677D6-9A3E-9645-ADB8-CB40CA4A1F73}"/>
                  </a:ext>
                </a:extLst>
              </p:cNvPr>
              <p:cNvSpPr/>
              <p:nvPr/>
            </p:nvSpPr>
            <p:spPr>
              <a:xfrm>
                <a:off x="6226486" y="2587878"/>
                <a:ext cx="3936975" cy="76020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𝐍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𝐍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1677D6-9A3E-9645-ADB8-CB40CA4A1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6" y="2587878"/>
                <a:ext cx="3936975" cy="760208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0CC2552C-6429-E14F-ADC9-937B8F4CFBE9}"/>
              </a:ext>
            </a:extLst>
          </p:cNvPr>
          <p:cNvSpPr txBox="1">
            <a:spLocks/>
          </p:cNvSpPr>
          <p:nvPr/>
        </p:nvSpPr>
        <p:spPr>
          <a:xfrm>
            <a:off x="4953870" y="2079412"/>
            <a:ext cx="2743200" cy="47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Planar case: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096B2C0-515A-8C4E-B176-B0C2B0890B26}"/>
                  </a:ext>
                </a:extLst>
              </p:cNvPr>
              <p:cNvSpPr/>
              <p:nvPr/>
            </p:nvSpPr>
            <p:spPr>
              <a:xfrm>
                <a:off x="5314806" y="4263940"/>
                <a:ext cx="5836021" cy="76020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𝐍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𝐍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096B2C0-515A-8C4E-B176-B0C2B0890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806" y="4263940"/>
                <a:ext cx="5836021" cy="760208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AC7F6F6-0104-1B43-846B-3437D0E14234}"/>
              </a:ext>
            </a:extLst>
          </p:cNvPr>
          <p:cNvSpPr txBox="1">
            <a:spLocks/>
          </p:cNvSpPr>
          <p:nvPr/>
        </p:nvSpPr>
        <p:spPr>
          <a:xfrm>
            <a:off x="4953158" y="3727226"/>
            <a:ext cx="2743200" cy="47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Non-planar case: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26860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5" grpId="0"/>
      <p:bldP spid="47" grpId="0" animBg="1"/>
      <p:bldP spid="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DB041-6DDF-364E-B39A-24A78AEC4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23" t="14082" r="32148" b="10412"/>
          <a:stretch/>
        </p:blipFill>
        <p:spPr>
          <a:xfrm>
            <a:off x="6217050" y="407353"/>
            <a:ext cx="4795760" cy="622954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44B2B0-F661-9345-AD4D-A4C1EC2F269A}"/>
              </a:ext>
            </a:extLst>
          </p:cNvPr>
          <p:cNvSpPr/>
          <p:nvPr/>
        </p:nvSpPr>
        <p:spPr>
          <a:xfrm>
            <a:off x="462987" y="2453305"/>
            <a:ext cx="5511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+mj-lt"/>
              </a:rPr>
              <a:t>Bridson</a:t>
            </a:r>
            <a:r>
              <a:rPr lang="en-US" altLang="zh-CN" sz="2400" dirty="0">
                <a:latin typeface="+mj-lt"/>
              </a:rPr>
              <a:t> et al. 2003. </a:t>
            </a:r>
            <a:r>
              <a:rPr lang="en-US" altLang="zh-CN" sz="2400" i="1" dirty="0">
                <a:latin typeface="+mj-lt"/>
              </a:rPr>
              <a:t>Simulation of Clothing with Folds and Wrinkles</a:t>
            </a:r>
            <a:r>
              <a:rPr lang="en-US" altLang="zh-CN" sz="2400" dirty="0">
                <a:latin typeface="+mj-lt"/>
              </a:rPr>
              <a:t>. SCA.</a:t>
            </a:r>
            <a:endParaRPr lang="en-CN" sz="2400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33</a:t>
            </a:fld>
            <a:endParaRPr kumimoji="1"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80B03-694E-AF44-A94A-5058E8CDA879}"/>
              </a:ext>
            </a:extLst>
          </p:cNvPr>
          <p:cNvSpPr/>
          <p:nvPr/>
        </p:nvSpPr>
        <p:spPr>
          <a:xfrm>
            <a:off x="462987" y="3731978"/>
            <a:ext cx="5511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</a:rPr>
              <a:t>Explicit integration.  </a:t>
            </a:r>
          </a:p>
          <a:p>
            <a:r>
              <a:rPr lang="en-US" altLang="zh-CN" sz="2400" dirty="0">
                <a:latin typeface="+mj-lt"/>
              </a:rPr>
              <a:t>Derivative is difficult to compute.</a:t>
            </a:r>
            <a:endParaRPr lang="en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7906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>
            <a:extLst>
              <a:ext uri="{FF2B5EF4-FFF2-40B4-BE49-F238E27FC236}">
                <a16:creationId xmlns:a16="http://schemas.microsoft.com/office/drawing/2014/main" id="{A83ACDE6-1623-F44F-8B3E-7AF404B7102A}"/>
              </a:ext>
            </a:extLst>
          </p:cNvPr>
          <p:cNvSpPr/>
          <p:nvPr/>
        </p:nvSpPr>
        <p:spPr>
          <a:xfrm>
            <a:off x="1112410" y="2451052"/>
            <a:ext cx="2445571" cy="1651532"/>
          </a:xfrm>
          <a:prstGeom prst="triangle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8C8683C9-BEDF-F444-9635-28AAB83CB179}"/>
              </a:ext>
            </a:extLst>
          </p:cNvPr>
          <p:cNvSpPr/>
          <p:nvPr/>
        </p:nvSpPr>
        <p:spPr>
          <a:xfrm rot="10800000">
            <a:off x="1112409" y="4102584"/>
            <a:ext cx="2445571" cy="1651532"/>
          </a:xfrm>
          <a:prstGeom prst="triangle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Quadratic Bending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666414" y="1125489"/>
            <a:ext cx="109122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quadratic bending model has two assumptions: 1) planar case; 2) little stretching.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B06B89D-9537-8D47-984C-604EED2408C6}"/>
              </a:ext>
            </a:extLst>
          </p:cNvPr>
          <p:cNvSpPr/>
          <p:nvPr/>
        </p:nvSpPr>
        <p:spPr>
          <a:xfrm>
            <a:off x="2243550" y="569128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5F669F6-ADFD-7942-AEF4-DDBEA5FA6B13}"/>
              </a:ext>
            </a:extLst>
          </p:cNvPr>
          <p:cNvSpPr/>
          <p:nvPr/>
        </p:nvSpPr>
        <p:spPr>
          <a:xfrm>
            <a:off x="2243550" y="235940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A2E7625-88A0-284E-B1EB-61EE905C4367}"/>
              </a:ext>
            </a:extLst>
          </p:cNvPr>
          <p:cNvSpPr/>
          <p:nvPr/>
        </p:nvSpPr>
        <p:spPr>
          <a:xfrm>
            <a:off x="3482958" y="402472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112A6CE-F473-D540-B1DB-C7D6D8B8034A}"/>
              </a:ext>
            </a:extLst>
          </p:cNvPr>
          <p:cNvSpPr/>
          <p:nvPr/>
        </p:nvSpPr>
        <p:spPr>
          <a:xfrm>
            <a:off x="1052689" y="401094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A81CFA9-4658-4044-8821-AC97003FE807}"/>
                  </a:ext>
                </a:extLst>
              </p:cNvPr>
              <p:cNvSpPr txBox="1"/>
              <p:nvPr/>
            </p:nvSpPr>
            <p:spPr>
              <a:xfrm>
                <a:off x="3633962" y="386047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A81CFA9-4658-4044-8821-AC97003FE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962" y="3860473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4FD48CA-6A1D-DC4B-9B20-39F56D095DBE}"/>
                  </a:ext>
                </a:extLst>
              </p:cNvPr>
              <p:cNvSpPr txBox="1"/>
              <p:nvPr/>
            </p:nvSpPr>
            <p:spPr>
              <a:xfrm>
                <a:off x="1775456" y="217336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4FD48CA-6A1D-DC4B-9B20-39F56D095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456" y="2173364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31C8E5-0BF5-7F48-81EA-69158E14EA05}"/>
                  </a:ext>
                </a:extLst>
              </p:cNvPr>
              <p:cNvSpPr txBox="1"/>
              <p:nvPr/>
            </p:nvSpPr>
            <p:spPr>
              <a:xfrm>
                <a:off x="1775456" y="556945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31C8E5-0BF5-7F48-81EA-69158E14E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456" y="5569450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4BFE93-0606-9545-BE64-2495957BF4D8}"/>
                  </a:ext>
                </a:extLst>
              </p:cNvPr>
              <p:cNvSpPr txBox="1"/>
              <p:nvPr/>
            </p:nvSpPr>
            <p:spPr>
              <a:xfrm>
                <a:off x="624154" y="388073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4BFE93-0606-9545-BE64-2495957B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54" y="3880735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60494E-A3DC-2944-9D81-55EA5385625A}"/>
                  </a:ext>
                </a:extLst>
              </p:cNvPr>
              <p:cNvSpPr txBox="1"/>
              <p:nvPr/>
            </p:nvSpPr>
            <p:spPr>
              <a:xfrm>
                <a:off x="1909635" y="3092152"/>
                <a:ext cx="10433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>
                    <a:latin typeface="+mj-lt"/>
                  </a:rPr>
                  <a:t>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60494E-A3DC-2944-9D81-55EA5385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35" y="3092152"/>
                <a:ext cx="1043381" cy="369332"/>
              </a:xfrm>
              <a:prstGeom prst="rect">
                <a:avLst/>
              </a:prstGeom>
              <a:blipFill>
                <a:blip r:embed="rId6"/>
                <a:stretch>
                  <a:fillRect l="-18072" t="-20000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943CC0E-3C6B-E144-AF17-97ED4B8923A0}"/>
                  </a:ext>
                </a:extLst>
              </p:cNvPr>
              <p:cNvSpPr txBox="1"/>
              <p:nvPr/>
            </p:nvSpPr>
            <p:spPr>
              <a:xfrm>
                <a:off x="1849796" y="4704954"/>
                <a:ext cx="12186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943CC0E-3C6B-E144-AF17-97ED4B892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96" y="4704954"/>
                <a:ext cx="1218602" cy="369332"/>
              </a:xfrm>
              <a:prstGeom prst="rect">
                <a:avLst/>
              </a:prstGeom>
              <a:blipFill>
                <a:blip r:embed="rId7"/>
                <a:stretch>
                  <a:fillRect l="-14433" t="-23333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1747E5BA-5F3D-894D-9949-94C17839A041}"/>
              </a:ext>
            </a:extLst>
          </p:cNvPr>
          <p:cNvSpPr/>
          <p:nvPr/>
        </p:nvSpPr>
        <p:spPr>
          <a:xfrm>
            <a:off x="771185" y="3744866"/>
            <a:ext cx="720000" cy="720000"/>
          </a:xfrm>
          <a:prstGeom prst="arc">
            <a:avLst>
              <a:gd name="adj1" fmla="val 18202813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CAFC9264-4DB5-DE4B-84A2-6A37985A6296}"/>
              </a:ext>
            </a:extLst>
          </p:cNvPr>
          <p:cNvSpPr/>
          <p:nvPr/>
        </p:nvSpPr>
        <p:spPr>
          <a:xfrm>
            <a:off x="1973358" y="2125648"/>
            <a:ext cx="720000" cy="720000"/>
          </a:xfrm>
          <a:prstGeom prst="arc">
            <a:avLst>
              <a:gd name="adj1" fmla="val 2896702"/>
              <a:gd name="adj2" fmla="val 774824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6DE09DA0-80E4-544D-8FBD-190B984CC260}"/>
              </a:ext>
            </a:extLst>
          </p:cNvPr>
          <p:cNvSpPr/>
          <p:nvPr/>
        </p:nvSpPr>
        <p:spPr>
          <a:xfrm>
            <a:off x="1972913" y="5427569"/>
            <a:ext cx="720000" cy="720000"/>
          </a:xfrm>
          <a:prstGeom prst="arc">
            <a:avLst>
              <a:gd name="adj1" fmla="val 14322022"/>
              <a:gd name="adj2" fmla="val 1831417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88511D56-87FD-F34D-9F83-9C61B61434B4}"/>
              </a:ext>
            </a:extLst>
          </p:cNvPr>
          <p:cNvSpPr/>
          <p:nvPr/>
        </p:nvSpPr>
        <p:spPr>
          <a:xfrm>
            <a:off x="3212166" y="3756017"/>
            <a:ext cx="720000" cy="720000"/>
          </a:xfrm>
          <a:prstGeom prst="arc">
            <a:avLst>
              <a:gd name="adj1" fmla="val 10976910"/>
              <a:gd name="adj2" fmla="val 1405595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9EBF22F2-4B9F-BB49-9BE1-CB4C84CC039C}"/>
              </a:ext>
            </a:extLst>
          </p:cNvPr>
          <p:cNvSpPr/>
          <p:nvPr/>
        </p:nvSpPr>
        <p:spPr>
          <a:xfrm>
            <a:off x="3049358" y="3559541"/>
            <a:ext cx="1080000" cy="1080000"/>
          </a:xfrm>
          <a:prstGeom prst="arc">
            <a:avLst>
              <a:gd name="adj1" fmla="val 7706487"/>
              <a:gd name="adj2" fmla="val 1089126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FF1D64BC-C94D-7646-B2CE-1B2FB4182579}"/>
              </a:ext>
            </a:extLst>
          </p:cNvPr>
          <p:cNvSpPr/>
          <p:nvPr/>
        </p:nvSpPr>
        <p:spPr>
          <a:xfrm>
            <a:off x="613331" y="3558286"/>
            <a:ext cx="1080000" cy="1080000"/>
          </a:xfrm>
          <a:prstGeom prst="arc">
            <a:avLst>
              <a:gd name="adj1" fmla="val 21593699"/>
              <a:gd name="adj2" fmla="val 353317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BADC4A1-5968-3747-9026-0E5211B1E0C5}"/>
                  </a:ext>
                </a:extLst>
              </p:cNvPr>
              <p:cNvSpPr txBox="1"/>
              <p:nvPr/>
            </p:nvSpPr>
            <p:spPr>
              <a:xfrm>
                <a:off x="1453894" y="362837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BADC4A1-5968-3747-9026-0E5211B1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894" y="3628377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l="-2564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344794-020C-3A41-920D-9AACBAAA5E85}"/>
                  </a:ext>
                </a:extLst>
              </p:cNvPr>
              <p:cNvSpPr txBox="1"/>
              <p:nvPr/>
            </p:nvSpPr>
            <p:spPr>
              <a:xfrm>
                <a:off x="2825392" y="363501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344794-020C-3A41-920D-9AACBAAA5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92" y="3635014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l="-2564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7F08E77-0F87-3D4E-87FB-00C8F99994F3}"/>
                  </a:ext>
                </a:extLst>
              </p:cNvPr>
              <p:cNvSpPr txBox="1"/>
              <p:nvPr/>
            </p:nvSpPr>
            <p:spPr>
              <a:xfrm>
                <a:off x="1613132" y="416407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7F08E77-0F87-3D4E-87FB-00C8F9999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132" y="4164079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l="-2564"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8EF6912-FCBB-7341-A9CC-71639E0514D8}"/>
                  </a:ext>
                </a:extLst>
              </p:cNvPr>
              <p:cNvSpPr txBox="1"/>
              <p:nvPr/>
            </p:nvSpPr>
            <p:spPr>
              <a:xfrm>
                <a:off x="2703239" y="417787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8EF6912-FCBB-7341-A9CC-71639E05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239" y="4177876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 l="-2500"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7A300A5-9D58-BF45-9BC7-37DBF9D60F58}"/>
                  </a:ext>
                </a:extLst>
              </p:cNvPr>
              <p:cNvSpPr txBox="1"/>
              <p:nvPr/>
            </p:nvSpPr>
            <p:spPr>
              <a:xfrm>
                <a:off x="5446350" y="2358030"/>
                <a:ext cx="4652847" cy="117000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𝐐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7A300A5-9D58-BF45-9BC7-37DBF9D6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350" y="2358030"/>
                <a:ext cx="4652847" cy="117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ADE616-02F0-B849-8DE6-58CA3A3558BF}"/>
                  </a:ext>
                </a:extLst>
              </p:cNvPr>
              <p:cNvSpPr txBox="1"/>
              <p:nvPr/>
            </p:nvSpPr>
            <p:spPr>
              <a:xfrm>
                <a:off x="5025937" y="4011115"/>
                <a:ext cx="2393887" cy="64800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ADE616-02F0-B849-8DE6-58CA3A35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937" y="4011115"/>
                <a:ext cx="2393887" cy="648000"/>
              </a:xfrm>
              <a:prstGeom prst="rect">
                <a:avLst/>
              </a:prstGeom>
              <a:blipFill>
                <a:blip r:embed="rId13"/>
                <a:stretch>
                  <a:fillRect b="-566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15D4FB7-CAAD-8F4B-AA5D-0486F703BDD9}"/>
                  </a:ext>
                </a:extLst>
              </p:cNvPr>
              <p:cNvSpPr txBox="1"/>
              <p:nvPr/>
            </p:nvSpPr>
            <p:spPr>
              <a:xfrm>
                <a:off x="7976037" y="3678542"/>
                <a:ext cx="2743200" cy="136800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cot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cot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cot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cot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eqArr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15D4FB7-CAAD-8F4B-AA5D-0486F703B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037" y="3678542"/>
                <a:ext cx="2743200" cy="1368000"/>
              </a:xfrm>
              <a:prstGeom prst="rect">
                <a:avLst/>
              </a:prstGeom>
              <a:blipFill>
                <a:blip r:embed="rId14"/>
                <a:stretch>
                  <a:fillRect l="-91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itle 1">
                <a:extLst>
                  <a:ext uri="{FF2B5EF4-FFF2-40B4-BE49-F238E27FC236}">
                    <a16:creationId xmlns:a16="http://schemas.microsoft.com/office/drawing/2014/main" id="{A2EF1711-473D-4640-A6F3-0A1B13356F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9252" y="5328064"/>
                <a:ext cx="8325301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It’s not hard to see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400" dirty="0"/>
                  <a:t>.  Also,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 when the triangles are flat.</a:t>
                </a:r>
              </a:p>
            </p:txBody>
          </p:sp>
        </mc:Choice>
        <mc:Fallback xmlns="">
          <p:sp>
            <p:nvSpPr>
              <p:cNvPr id="86" name="Title 1">
                <a:extLst>
                  <a:ext uri="{FF2B5EF4-FFF2-40B4-BE49-F238E27FC236}">
                    <a16:creationId xmlns:a16="http://schemas.microsoft.com/office/drawing/2014/main" id="{A2EF1711-473D-4640-A6F3-0A1B13356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252" y="5328064"/>
                <a:ext cx="8325301" cy="1325563"/>
              </a:xfrm>
              <a:prstGeom prst="rect">
                <a:avLst/>
              </a:prstGeom>
              <a:blipFill>
                <a:blip r:embed="rId15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977A704-6B4C-8E47-B552-C8DE9EDE5E7A}"/>
                  </a:ext>
                </a:extLst>
              </p:cNvPr>
              <p:cNvSpPr/>
              <p:nvPr/>
            </p:nvSpPr>
            <p:spPr>
              <a:xfrm>
                <a:off x="8300876" y="5013586"/>
                <a:ext cx="20935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altLang="zh-CN" sz="2000" dirty="0">
                    <a:latin typeface="+mj-lt"/>
                  </a:rPr>
                  <a:t> is</a:t>
                </a:r>
                <a:r>
                  <a:rPr lang="zh-CN" altLang="en-US" sz="2000" dirty="0">
                    <a:latin typeface="+mj-lt"/>
                  </a:rPr>
                  <a:t> </a:t>
                </a:r>
                <a:r>
                  <a:rPr lang="en-US" altLang="zh-CN" sz="2000" dirty="0">
                    <a:latin typeface="+mj-lt"/>
                  </a:rPr>
                  <a:t>3-by-3 identity.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977A704-6B4C-8E47-B552-C8DE9EDE5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876" y="5013586"/>
                <a:ext cx="2093522" cy="400110"/>
              </a:xfrm>
              <a:prstGeom prst="rect">
                <a:avLst/>
              </a:prstGeom>
              <a:blipFill>
                <a:blip r:embed="rId16"/>
                <a:stretch>
                  <a:fillRect t="-6061" r="-1807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6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0944399" cy="1325563"/>
          </a:xfrm>
        </p:spPr>
        <p:txBody>
          <a:bodyPr/>
          <a:lstStyle/>
          <a:p>
            <a:r>
              <a:rPr lang="en-CN" b="1" dirty="0"/>
              <a:t>Pros and Cons of The Quadratic Bending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07CFCA8-1331-094E-BC54-2AC72FF5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55" y="1719898"/>
            <a:ext cx="10515600" cy="48370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Easy to implement:</a:t>
            </a:r>
          </a:p>
          <a:p>
            <a:endParaRPr lang="en-US" sz="2400" dirty="0">
              <a:solidFill>
                <a:schemeClr val="accent6"/>
              </a:solidFill>
              <a:latin typeface="+mj-lt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/>
              </a:solidFill>
              <a:latin typeface="+mj-lt"/>
            </a:endParaRPr>
          </a:p>
          <a:p>
            <a:pPr marL="0" indent="0">
              <a:buNone/>
            </a:pPr>
            <a:endParaRPr lang="en-US" sz="1000" dirty="0">
              <a:solidFill>
                <a:schemeClr val="accent6"/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Compatible with implicit integration.</a:t>
            </a:r>
          </a:p>
          <a:p>
            <a:endParaRPr lang="en-US" sz="400" dirty="0">
              <a:solidFill>
                <a:schemeClr val="accent6"/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No longer valid if cloth stretches much.</a:t>
            </a:r>
          </a:p>
          <a:p>
            <a:endParaRPr lang="en-US" sz="400" dirty="0">
              <a:solidFill>
                <a:schemeClr val="accent2"/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Not suitable if the rest configuration is not planar.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Cubic shell model.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Projective dynamics model.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Details skipped here.</a:t>
            </a:r>
          </a:p>
          <a:p>
            <a:endParaRPr lang="en-US" sz="2400" dirty="0">
              <a:solidFill>
                <a:schemeClr val="accent6"/>
              </a:solidFill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FF4FAB-DA60-0440-95B0-C8CF6E713959}"/>
                  </a:ext>
                </a:extLst>
              </p:cNvPr>
              <p:cNvSpPr txBox="1"/>
              <p:nvPr/>
            </p:nvSpPr>
            <p:spPr>
              <a:xfrm>
                <a:off x="2680036" y="2001994"/>
                <a:ext cx="3415964" cy="11339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𝐐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FF4FAB-DA60-0440-95B0-C8CF6E713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036" y="2001994"/>
                <a:ext cx="3415964" cy="1133900"/>
              </a:xfrm>
              <a:prstGeom prst="rect">
                <a:avLst/>
              </a:prstGeom>
              <a:blipFill>
                <a:blip r:embed="rId2"/>
                <a:stretch>
                  <a:fillRect l="-2593" b="-444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18E9-79CB-454C-A5FF-21F607D15FB7}"/>
                  </a:ext>
                </a:extLst>
              </p:cNvPr>
              <p:cNvSpPr txBox="1"/>
              <p:nvPr/>
            </p:nvSpPr>
            <p:spPr>
              <a:xfrm>
                <a:off x="6273403" y="2308325"/>
                <a:ext cx="2466368" cy="4801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𝐐</m:t>
                    </m:r>
                  </m:oMath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18E9-79CB-454C-A5FF-21F607D15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403" y="2308325"/>
                <a:ext cx="2466368" cy="480131"/>
              </a:xfrm>
              <a:prstGeom prst="rect">
                <a:avLst/>
              </a:prstGeom>
              <a:blipFill>
                <a:blip r:embed="rId3"/>
                <a:stretch>
                  <a:fillRect l="-3061" b="-1282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34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44B2B0-F661-9345-AD4D-A4C1EC2F269A}"/>
              </a:ext>
            </a:extLst>
          </p:cNvPr>
          <p:cNvSpPr/>
          <p:nvPr/>
        </p:nvSpPr>
        <p:spPr>
          <a:xfrm>
            <a:off x="462987" y="2453305"/>
            <a:ext cx="5511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+mj-lt"/>
              </a:rPr>
              <a:t>Bergou</a:t>
            </a:r>
            <a:r>
              <a:rPr lang="en-US" altLang="zh-CN" sz="2400" dirty="0">
                <a:latin typeface="+mj-lt"/>
              </a:rPr>
              <a:t> et al. 2006. </a:t>
            </a:r>
            <a:r>
              <a:rPr lang="en-US" altLang="zh-CN" sz="2400" i="1" dirty="0">
                <a:latin typeface="+mj-lt"/>
              </a:rPr>
              <a:t>A Quadratic Bending Model for Inextensible Surfaces</a:t>
            </a:r>
            <a:r>
              <a:rPr lang="en-US" altLang="zh-CN" sz="2400" dirty="0">
                <a:latin typeface="+mj-lt"/>
              </a:rPr>
              <a:t>. SCA.</a:t>
            </a:r>
            <a:endParaRPr lang="en-CN" sz="2400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1D59B-8F37-7A42-8B57-21CF734B9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49" t="7642" r="31775" b="11057"/>
          <a:stretch/>
        </p:blipFill>
        <p:spPr>
          <a:xfrm>
            <a:off x="6405569" y="407354"/>
            <a:ext cx="4410062" cy="622890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976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Locking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702649" y="1097113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So far we talked about the mass-spring model and other bending models, assuming </a:t>
            </a:r>
            <a:r>
              <a:rPr lang="en-US" altLang="zh-CN" sz="2400" i="1" dirty="0"/>
              <a:t>cloth planar deformation and cloth bending deformation are independent</a:t>
            </a:r>
            <a:r>
              <a:rPr lang="en-US" altLang="zh-CN" sz="2400" dirty="0"/>
              <a:t>. </a:t>
            </a:r>
            <a:endParaRPr lang="en-CN" sz="2400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D6A20EA-98DF-6647-93B1-B36B926843F5}"/>
              </a:ext>
            </a:extLst>
          </p:cNvPr>
          <p:cNvSpPr txBox="1">
            <a:spLocks/>
          </p:cNvSpPr>
          <p:nvPr/>
        </p:nvSpPr>
        <p:spPr>
          <a:xfrm>
            <a:off x="702649" y="1872369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Is it true? Think about a zero bending case.  Can a simulator fold cloth freely?</a:t>
            </a:r>
            <a:endParaRPr lang="en-C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9CB71-FBA8-7042-B0BF-7859E0180961}"/>
              </a:ext>
            </a:extLst>
          </p:cNvPr>
          <p:cNvSpPr/>
          <p:nvPr/>
        </p:nvSpPr>
        <p:spPr>
          <a:xfrm>
            <a:off x="2509024" y="3600887"/>
            <a:ext cx="2160000" cy="216000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67D3BE4-3F5A-B74F-9C9F-B5B4DF638696}"/>
              </a:ext>
            </a:extLst>
          </p:cNvPr>
          <p:cNvSpPr/>
          <p:nvPr/>
        </p:nvSpPr>
        <p:spPr>
          <a:xfrm>
            <a:off x="4577380" y="566924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A15063-80B7-F842-BC04-DB9FE85241DD}"/>
              </a:ext>
            </a:extLst>
          </p:cNvPr>
          <p:cNvCxnSpPr/>
          <p:nvPr/>
        </p:nvCxnSpPr>
        <p:spPr>
          <a:xfrm flipV="1">
            <a:off x="2509024" y="3600887"/>
            <a:ext cx="2160000" cy="216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E943BE0-B298-8E43-8C78-74CF025CA97C}"/>
              </a:ext>
            </a:extLst>
          </p:cNvPr>
          <p:cNvSpPr/>
          <p:nvPr/>
        </p:nvSpPr>
        <p:spPr>
          <a:xfrm>
            <a:off x="2424499" y="351531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F23807-083C-634E-BDB0-3446E7778FB8}"/>
              </a:ext>
            </a:extLst>
          </p:cNvPr>
          <p:cNvCxnSpPr>
            <a:cxnSpLocks/>
          </p:cNvCxnSpPr>
          <p:nvPr/>
        </p:nvCxnSpPr>
        <p:spPr>
          <a:xfrm flipV="1">
            <a:off x="2219092" y="3363130"/>
            <a:ext cx="2689155" cy="2689156"/>
          </a:xfrm>
          <a:prstGeom prst="line">
            <a:avLst/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42D8D9FF-0AF6-9E47-A2EF-80C4083B3735}"/>
              </a:ext>
            </a:extLst>
          </p:cNvPr>
          <p:cNvSpPr txBox="1">
            <a:spLocks/>
          </p:cNvSpPr>
          <p:nvPr/>
        </p:nvSpPr>
        <p:spPr>
          <a:xfrm>
            <a:off x="840300" y="5669243"/>
            <a:ext cx="1633478" cy="373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2"/>
                </a:solidFill>
              </a:rPr>
              <a:t>folding line</a:t>
            </a:r>
            <a:endParaRPr lang="en-CN" sz="2400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20E2A6-791C-9C40-BDF7-4A6B5F453A84}"/>
              </a:ext>
            </a:extLst>
          </p:cNvPr>
          <p:cNvSpPr/>
          <p:nvPr/>
        </p:nvSpPr>
        <p:spPr>
          <a:xfrm>
            <a:off x="6893504" y="3598997"/>
            <a:ext cx="2160000" cy="216000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C4065F-DF17-5A49-8BC0-D53C925B452C}"/>
              </a:ext>
            </a:extLst>
          </p:cNvPr>
          <p:cNvCxnSpPr/>
          <p:nvPr/>
        </p:nvCxnSpPr>
        <p:spPr>
          <a:xfrm flipV="1">
            <a:off x="6893504" y="3598997"/>
            <a:ext cx="2160000" cy="216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D3DA224-6382-7C4C-A014-41BF36B96BBF}"/>
              </a:ext>
            </a:extLst>
          </p:cNvPr>
          <p:cNvSpPr/>
          <p:nvPr/>
        </p:nvSpPr>
        <p:spPr>
          <a:xfrm>
            <a:off x="6801860" y="568015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CF8968A-E410-AD46-80D2-D5DC0DE1754E}"/>
              </a:ext>
            </a:extLst>
          </p:cNvPr>
          <p:cNvSpPr/>
          <p:nvPr/>
        </p:nvSpPr>
        <p:spPr>
          <a:xfrm>
            <a:off x="8954741" y="351686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8C12F1-8251-FA41-B871-6CCCE6F85A6E}"/>
              </a:ext>
            </a:extLst>
          </p:cNvPr>
          <p:cNvCxnSpPr>
            <a:cxnSpLocks/>
          </p:cNvCxnSpPr>
          <p:nvPr/>
        </p:nvCxnSpPr>
        <p:spPr>
          <a:xfrm>
            <a:off x="6620320" y="3361306"/>
            <a:ext cx="2674174" cy="2634116"/>
          </a:xfrm>
          <a:prstGeom prst="line">
            <a:avLst/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1">
            <a:extLst>
              <a:ext uri="{FF2B5EF4-FFF2-40B4-BE49-F238E27FC236}">
                <a16:creationId xmlns:a16="http://schemas.microsoft.com/office/drawing/2014/main" id="{F50F22BE-01C1-204D-B0B9-8B34A25FBD0A}"/>
              </a:ext>
            </a:extLst>
          </p:cNvPr>
          <p:cNvSpPr txBox="1">
            <a:spLocks/>
          </p:cNvSpPr>
          <p:nvPr/>
        </p:nvSpPr>
        <p:spPr>
          <a:xfrm>
            <a:off x="9293235" y="5677326"/>
            <a:ext cx="1633478" cy="373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2"/>
                </a:solidFill>
              </a:rPr>
              <a:t>folding line</a:t>
            </a:r>
            <a:endParaRPr lang="en-CN" sz="2400" dirty="0">
              <a:solidFill>
                <a:schemeClr val="accent2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78F094-8846-2C4B-9CF5-C859DD7F36C8}"/>
              </a:ext>
            </a:extLst>
          </p:cNvPr>
          <p:cNvSpPr/>
          <p:nvPr/>
        </p:nvSpPr>
        <p:spPr>
          <a:xfrm>
            <a:off x="2417380" y="568204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EE3E9E-87F9-5D49-9683-E32B28096FD5}"/>
              </a:ext>
            </a:extLst>
          </p:cNvPr>
          <p:cNvSpPr/>
          <p:nvPr/>
        </p:nvSpPr>
        <p:spPr>
          <a:xfrm>
            <a:off x="4570261" y="351875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C6F3DF-D96F-054B-B93A-8C95C847CFC0}"/>
              </a:ext>
            </a:extLst>
          </p:cNvPr>
          <p:cNvSpPr/>
          <p:nvPr/>
        </p:nvSpPr>
        <p:spPr>
          <a:xfrm>
            <a:off x="8961860" y="566735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FC11A94-9CA8-3C4E-9011-20211B9AD619}"/>
              </a:ext>
            </a:extLst>
          </p:cNvPr>
          <p:cNvSpPr/>
          <p:nvPr/>
        </p:nvSpPr>
        <p:spPr>
          <a:xfrm>
            <a:off x="6808979" y="351342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0921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 animBg="1"/>
      <p:bldP spid="30" grpId="0" animBg="1"/>
      <p:bldP spid="34" grpId="0" animBg="1"/>
      <p:bldP spid="40" grpId="0"/>
      <p:bldP spid="41" grpId="0" animBg="1"/>
      <p:bldP spid="45" grpId="0" animBg="1"/>
      <p:bldP spid="51" grpId="0" animBg="1"/>
      <p:bldP spid="53" grpId="0"/>
      <p:bldP spid="35" grpId="0" animBg="1"/>
      <p:bldP spid="36" grpId="0" animBg="1"/>
      <p:bldP spid="42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Locking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676106" y="635926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fundamental reason is due to a short of degrees of freedoms (</a:t>
            </a:r>
            <a:r>
              <a:rPr lang="en-US" altLang="zh-CN" sz="2400" dirty="0" err="1"/>
              <a:t>DoFs</a:t>
            </a:r>
            <a:r>
              <a:rPr lang="en-US" altLang="zh-CN" sz="2400" dirty="0"/>
              <a:t>).</a:t>
            </a:r>
            <a:endParaRPr lang="en-CN" sz="2400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D6A20EA-98DF-6647-93B1-B36B926843F5}"/>
              </a:ext>
            </a:extLst>
          </p:cNvPr>
          <p:cNvSpPr txBox="1">
            <a:spLocks/>
          </p:cNvSpPr>
          <p:nvPr/>
        </p:nvSpPr>
        <p:spPr>
          <a:xfrm>
            <a:off x="702649" y="1089006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For a </a:t>
            </a:r>
            <a:r>
              <a:rPr lang="en-US" altLang="zh-CN" sz="2400" u="sng" dirty="0"/>
              <a:t>manifold</a:t>
            </a:r>
            <a:r>
              <a:rPr lang="en-US" altLang="zh-CN" sz="2400" dirty="0"/>
              <a:t> mesh, Euler’s formula says: #edges=3#vertices-3-#</a:t>
            </a:r>
            <a:r>
              <a:rPr lang="en-US" altLang="zh-CN" sz="2400" dirty="0" err="1"/>
              <a:t>boundary_edges</a:t>
            </a:r>
            <a:r>
              <a:rPr lang="en-US" altLang="zh-CN" sz="2400" dirty="0"/>
              <a:t>.</a:t>
            </a:r>
            <a:endParaRPr lang="en-CN" sz="2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82B81A5-8A75-ED46-B9A8-7B5A4EEA3454}"/>
              </a:ext>
            </a:extLst>
          </p:cNvPr>
          <p:cNvSpPr txBox="1">
            <a:spLocks/>
          </p:cNvSpPr>
          <p:nvPr/>
        </p:nvSpPr>
        <p:spPr>
          <a:xfrm>
            <a:off x="702649" y="1559520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So if edges are all hard constraints, the </a:t>
            </a:r>
            <a:r>
              <a:rPr lang="en-US" altLang="zh-CN" sz="2400" dirty="0" err="1"/>
              <a:t>DoFs</a:t>
            </a:r>
            <a:r>
              <a:rPr lang="en-US" altLang="zh-CN" sz="2400" dirty="0"/>
              <a:t> are only: 3+ #</a:t>
            </a:r>
            <a:r>
              <a:rPr lang="en-US" altLang="zh-CN" sz="2400" dirty="0" err="1"/>
              <a:t>boundary_edges</a:t>
            </a:r>
            <a:r>
              <a:rPr lang="en-US" altLang="zh-CN" sz="2400" dirty="0"/>
              <a:t>. </a:t>
            </a:r>
            <a:endParaRPr lang="en-CN" sz="2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6D8CE46-6ECB-3446-A80F-B9A3D4EDCA04}"/>
              </a:ext>
            </a:extLst>
          </p:cNvPr>
          <p:cNvSpPr txBox="1">
            <a:spLocks/>
          </p:cNvSpPr>
          <p:nvPr/>
        </p:nvSpPr>
        <p:spPr>
          <a:xfrm>
            <a:off x="959879" y="3497843"/>
            <a:ext cx="5775649" cy="1540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English and </a:t>
            </a:r>
            <a:r>
              <a:rPr lang="en-US" altLang="zh-CN" sz="2000" dirty="0" err="1"/>
              <a:t>Bridson</a:t>
            </a:r>
            <a:r>
              <a:rPr lang="en-US" altLang="zh-CN" sz="2000" dirty="0"/>
              <a:t>. 2008. </a:t>
            </a:r>
            <a:r>
              <a:rPr lang="en-US" altLang="zh-CN" sz="2000" i="1" dirty="0"/>
              <a:t>Animating Developable Surfaces Using Nonconforming Elements</a:t>
            </a:r>
            <a:r>
              <a:rPr lang="en-US" altLang="zh-CN" sz="2000" dirty="0"/>
              <a:t>. SIGGRAPH.</a:t>
            </a:r>
          </a:p>
          <a:p>
            <a:r>
              <a:rPr lang="en-US" sz="2000" dirty="0"/>
              <a:t>(optional)</a:t>
            </a:r>
            <a:endParaRPr lang="en-C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E59B5-7063-8F4A-82A0-B109297D3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96" t="7368" r="30665" b="14211"/>
          <a:stretch/>
        </p:blipFill>
        <p:spPr>
          <a:xfrm>
            <a:off x="6785644" y="2579161"/>
            <a:ext cx="3206354" cy="414231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037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013995"/>
            <a:ext cx="11353442" cy="1517145"/>
          </a:xfrm>
        </p:spPr>
        <p:txBody>
          <a:bodyPr>
            <a:normAutofit/>
          </a:bodyPr>
          <a:lstStyle/>
          <a:p>
            <a:r>
              <a:rPr lang="en-CN" b="1" dirty="0"/>
              <a:t>Shape Matching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12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An Ideal Spring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95331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 ideal spring satisfies Hooke’s law: the spring force tries to restore the rest length.</a:t>
            </a:r>
            <a:endParaRPr lang="en-CN" sz="2400" dirty="0"/>
          </a:p>
        </p:txBody>
      </p:sp>
      <p:pic>
        <p:nvPicPr>
          <p:cNvPr id="24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68B2C12B-DB40-E34C-8B99-2DA94AC61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>
            <a:off x="1987290" y="2947755"/>
            <a:ext cx="2514283" cy="4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89CF5D-0F3D-1D44-8FC6-F1427F80C978}"/>
                  </a:ext>
                </a:extLst>
              </p:cNvPr>
              <p:cNvSpPr txBox="1"/>
              <p:nvPr/>
            </p:nvSpPr>
            <p:spPr>
              <a:xfrm>
                <a:off x="4258564" y="322201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89CF5D-0F3D-1D44-8FC6-F1427F80C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564" y="3222014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8B8D5718-E85A-8848-A615-C190C6C5D0ED}"/>
              </a:ext>
            </a:extLst>
          </p:cNvPr>
          <p:cNvSpPr/>
          <p:nvPr/>
        </p:nvSpPr>
        <p:spPr>
          <a:xfrm>
            <a:off x="4409929" y="308557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2788B3-7EE9-0946-8432-A77F35ABD10E}"/>
                  </a:ext>
                </a:extLst>
              </p:cNvPr>
              <p:cNvSpPr txBox="1"/>
              <p:nvPr/>
            </p:nvSpPr>
            <p:spPr>
              <a:xfrm>
                <a:off x="2387976" y="3406680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2788B3-7EE9-0946-8432-A77F35AB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976" y="3406680"/>
                <a:ext cx="1712909" cy="369332"/>
              </a:xfrm>
              <a:prstGeom prst="rect">
                <a:avLst/>
              </a:prstGeom>
              <a:blipFill>
                <a:blip r:embed="rId4"/>
                <a:stretch>
                  <a:fillRect l="-11029" t="-23333" b="-4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1429E8-908F-8642-AC79-40889F3A116D}"/>
              </a:ext>
            </a:extLst>
          </p:cNvPr>
          <p:cNvSpPr/>
          <p:nvPr/>
        </p:nvSpPr>
        <p:spPr>
          <a:xfrm>
            <a:off x="1057360" y="2021909"/>
            <a:ext cx="929930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A968C-0F03-7841-9895-C1E713FDBE96}"/>
              </a:ext>
            </a:extLst>
          </p:cNvPr>
          <p:cNvCxnSpPr/>
          <p:nvPr/>
        </p:nvCxnSpPr>
        <p:spPr>
          <a:xfrm>
            <a:off x="1987290" y="2021909"/>
            <a:ext cx="0" cy="228600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DFDF88-0E53-714E-BB70-CCC6941E79D5}"/>
                  </a:ext>
                </a:extLst>
              </p:cNvPr>
              <p:cNvSpPr txBox="1"/>
              <p:nvPr/>
            </p:nvSpPr>
            <p:spPr>
              <a:xfrm>
                <a:off x="1568793" y="322201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DFDF88-0E53-714E-BB70-CCC6941E7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93" y="3222014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4285548-6654-2D43-9BC8-01ECBC6B09C9}"/>
              </a:ext>
            </a:extLst>
          </p:cNvPr>
          <p:cNvSpPr/>
          <p:nvPr/>
        </p:nvSpPr>
        <p:spPr>
          <a:xfrm>
            <a:off x="1883093" y="307473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6137F2-C2AE-FB4B-BC62-4296CD320B68}"/>
                  </a:ext>
                </a:extLst>
              </p:cNvPr>
              <p:cNvSpPr txBox="1"/>
              <p:nvPr/>
            </p:nvSpPr>
            <p:spPr>
              <a:xfrm>
                <a:off x="777797" y="4689811"/>
                <a:ext cx="3022143" cy="430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6137F2-C2AE-FB4B-BC62-4296CD320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97" y="4689811"/>
                <a:ext cx="3022143" cy="430759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7A8D7D-7A86-B64E-8959-F5CE188BE3E0}"/>
                  </a:ext>
                </a:extLst>
              </p:cNvPr>
              <p:cNvSpPr txBox="1"/>
              <p:nvPr/>
            </p:nvSpPr>
            <p:spPr>
              <a:xfrm>
                <a:off x="1022072" y="5287441"/>
                <a:ext cx="3324495" cy="441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7A8D7D-7A86-B64E-8959-F5CE188B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72" y="5287441"/>
                <a:ext cx="3324495" cy="441146"/>
              </a:xfrm>
              <a:prstGeom prst="rect">
                <a:avLst/>
              </a:prstGeom>
              <a:blipFill>
                <a:blip r:embed="rId7"/>
                <a:stretch>
                  <a:fillRect l="-2281" r="-1901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D050956C-64B9-E14D-90FE-32FBAACE5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 rot="19166174">
            <a:off x="6866265" y="2771173"/>
            <a:ext cx="2514283" cy="4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548CB7-DC05-ED4D-891F-052D1AC4B0E1}"/>
                  </a:ext>
                </a:extLst>
              </p:cNvPr>
              <p:cNvSpPr txBox="1"/>
              <p:nvPr/>
            </p:nvSpPr>
            <p:spPr>
              <a:xfrm>
                <a:off x="6607657" y="361440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548CB7-DC05-ED4D-891F-052D1AC4B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57" y="3614407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C31825EE-30FD-564C-8168-CFF06A7E2B83}"/>
              </a:ext>
            </a:extLst>
          </p:cNvPr>
          <p:cNvSpPr/>
          <p:nvPr/>
        </p:nvSpPr>
        <p:spPr>
          <a:xfrm>
            <a:off x="8986133" y="206855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E4A590-6EEF-2E4A-8F8E-9F7EACC8E22F}"/>
                  </a:ext>
                </a:extLst>
              </p:cNvPr>
              <p:cNvSpPr txBox="1"/>
              <p:nvPr/>
            </p:nvSpPr>
            <p:spPr>
              <a:xfrm rot="19166174">
                <a:off x="7025068" y="2489317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E4A590-6EEF-2E4A-8F8E-9F7EACC8E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66174">
                <a:off x="7025068" y="2489317"/>
                <a:ext cx="1712909" cy="369332"/>
              </a:xfrm>
              <a:prstGeom prst="rect">
                <a:avLst/>
              </a:prstGeom>
              <a:blipFill>
                <a:blip r:embed="rId9"/>
                <a:stretch>
                  <a:fillRect l="-12195"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B801015A-8B53-D443-A0B7-4C686FBE09D2}"/>
              </a:ext>
            </a:extLst>
          </p:cNvPr>
          <p:cNvSpPr/>
          <p:nvPr/>
        </p:nvSpPr>
        <p:spPr>
          <a:xfrm>
            <a:off x="7019157" y="377730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2EDA8B-DB74-A14B-B271-9B9EF028C862}"/>
                  </a:ext>
                </a:extLst>
              </p:cNvPr>
              <p:cNvSpPr txBox="1"/>
              <p:nvPr/>
            </p:nvSpPr>
            <p:spPr>
              <a:xfrm>
                <a:off x="9107629" y="1793235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2EDA8B-DB74-A14B-B271-9B9EF028C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29" y="1793235"/>
                <a:ext cx="486013" cy="399084"/>
              </a:xfrm>
              <a:prstGeom prst="rect">
                <a:avLst/>
              </a:prstGeom>
              <a:blipFill>
                <a:blip r:embed="rId10"/>
                <a:stretch>
                  <a:fillRect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3EF722-9C01-A841-9A11-4E2BC39D1619}"/>
                  </a:ext>
                </a:extLst>
              </p:cNvPr>
              <p:cNvSpPr txBox="1"/>
              <p:nvPr/>
            </p:nvSpPr>
            <p:spPr>
              <a:xfrm>
                <a:off x="5628210" y="4210784"/>
                <a:ext cx="4098673" cy="5046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CN" sz="2400" i="1" dirty="0"/>
                                    <m:t> 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CN" sz="2400" i="1" dirty="0"/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3EF722-9C01-A841-9A11-4E2BC39D1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210" y="4210784"/>
                <a:ext cx="4098673" cy="504690"/>
              </a:xfrm>
              <a:prstGeom prst="rect">
                <a:avLst/>
              </a:prstGeom>
              <a:blipFill>
                <a:blip r:embed="rId11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6F3642-EC54-8D40-A21F-58BF89D7BF1F}"/>
                  </a:ext>
                </a:extLst>
              </p:cNvPr>
              <p:cNvSpPr txBox="1"/>
              <p:nvPr/>
            </p:nvSpPr>
            <p:spPr>
              <a:xfrm>
                <a:off x="5767105" y="4916377"/>
                <a:ext cx="5841263" cy="571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N" sz="2400" i="1" dirty="0"/>
                                <m:t> 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N" sz="2400" i="1" dirty="0"/>
                                <m:t>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N" sz="2400" i="1" dirty="0"/>
                                <m:t> 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CN" sz="2400" i="1" dirty="0"/>
                                    <m:t> 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CN" sz="2400" i="1" dirty="0"/>
                                    <m:t> </m:t>
                                  </m:r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6F3642-EC54-8D40-A21F-58BF89D7B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105" y="4916377"/>
                <a:ext cx="5841263" cy="571760"/>
              </a:xfrm>
              <a:prstGeom prst="rect">
                <a:avLst/>
              </a:prstGeom>
              <a:blipFill>
                <a:blip r:embed="rId12"/>
                <a:stretch>
                  <a:fillRect l="-435" t="-34043" b="-255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59010-6119-2C4D-9232-AAD6962CF1BB}"/>
                  </a:ext>
                </a:extLst>
              </p:cNvPr>
              <p:cNvSpPr txBox="1"/>
              <p:nvPr/>
            </p:nvSpPr>
            <p:spPr>
              <a:xfrm>
                <a:off x="5743956" y="5577846"/>
                <a:ext cx="5845312" cy="571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N" sz="2400" i="1" dirty="0"/>
                                <m:t> 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N" sz="2400" i="1" dirty="0"/>
                                <m:t>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N" sz="2400" i="1" dirty="0"/>
                                <m:t> 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CN" sz="2400" i="1" dirty="0"/>
                                    <m:t> 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CN" sz="2400" i="1" dirty="0"/>
                                    <m:t> </m:t>
                                  </m:r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59010-6119-2C4D-9232-AAD6962CF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956" y="5577846"/>
                <a:ext cx="5845312" cy="571760"/>
              </a:xfrm>
              <a:prstGeom prst="rect">
                <a:avLst/>
              </a:prstGeom>
              <a:blipFill>
                <a:blip r:embed="rId13"/>
                <a:stretch>
                  <a:fillRect l="-217" t="-36957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2B6CE4-D8F2-AE4C-9FC0-CE54C8543BB1}"/>
                  </a:ext>
                </a:extLst>
              </p:cNvPr>
              <p:cNvSpPr/>
              <p:nvPr/>
            </p:nvSpPr>
            <p:spPr>
              <a:xfrm>
                <a:off x="10081105" y="2919200"/>
                <a:ext cx="1272695" cy="491417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2B6CE4-D8F2-AE4C-9FC0-CE54C854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105" y="2919200"/>
                <a:ext cx="1272695" cy="491417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1A987170-7275-4E42-A254-0A8DAA5F3D68}"/>
              </a:ext>
            </a:extLst>
          </p:cNvPr>
          <p:cNvSpPr txBox="1">
            <a:spLocks/>
          </p:cNvSpPr>
          <p:nvPr/>
        </p:nvSpPr>
        <p:spPr>
          <a:xfrm>
            <a:off x="2524258" y="5995664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spring stiffness</a:t>
            </a:r>
            <a:endParaRPr lang="en-CN" sz="18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40E5572-DF14-9543-8221-31ABE89FEB8A}"/>
              </a:ext>
            </a:extLst>
          </p:cNvPr>
          <p:cNvCxnSpPr>
            <a:cxnSpLocks/>
          </p:cNvCxnSpPr>
          <p:nvPr/>
        </p:nvCxnSpPr>
        <p:spPr>
          <a:xfrm>
            <a:off x="3096364" y="5713457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DC1FF3C-6A0A-1E4F-BBEF-A216985F3FF0}"/>
              </a:ext>
            </a:extLst>
          </p:cNvPr>
          <p:cNvCxnSpPr>
            <a:cxnSpLocks/>
          </p:cNvCxnSpPr>
          <p:nvPr/>
        </p:nvCxnSpPr>
        <p:spPr>
          <a:xfrm>
            <a:off x="3216026" y="5708412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 animBg="1"/>
      <p:bldP spid="40" grpId="0"/>
      <p:bldP spid="41" grpId="0" animBg="1"/>
      <p:bldP spid="42" grpId="0"/>
      <p:bldP spid="43" grpId="0"/>
      <p:bldP spid="45" grpId="0"/>
      <p:bldP spid="46" grpId="0"/>
      <p:bldP spid="10" grpId="0" animBg="1"/>
      <p:bldP spid="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Shape Matching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40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676107" y="822124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basic idea is to define a quadratic energy based on the rotated reference element. </a:t>
            </a:r>
          </a:p>
          <a:p>
            <a:r>
              <a:rPr lang="en-US" sz="2400" dirty="0"/>
              <a:t>To do so, we split transformation into deformation + rotation.</a:t>
            </a:r>
            <a:endParaRPr lang="en-CN" sz="2400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E4B8C253-33F2-DD48-AA07-D304176B9AD0}"/>
              </a:ext>
            </a:extLst>
          </p:cNvPr>
          <p:cNvSpPr/>
          <p:nvPr/>
        </p:nvSpPr>
        <p:spPr>
          <a:xfrm>
            <a:off x="324851" y="3429000"/>
            <a:ext cx="2057400" cy="1612232"/>
          </a:xfrm>
          <a:prstGeom prst="triangle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0F9F181-3F3C-3348-8A15-2D74459B8D67}"/>
              </a:ext>
            </a:extLst>
          </p:cNvPr>
          <p:cNvSpPr/>
          <p:nvPr/>
        </p:nvSpPr>
        <p:spPr>
          <a:xfrm>
            <a:off x="9305065" y="2105484"/>
            <a:ext cx="1927056" cy="3322654"/>
          </a:xfrm>
          <a:custGeom>
            <a:avLst/>
            <a:gdLst>
              <a:gd name="connsiteX0" fmla="*/ 72190 w 2610853"/>
              <a:gd name="connsiteY0" fmla="*/ 0 h 3080084"/>
              <a:gd name="connsiteX1" fmla="*/ 2610853 w 2610853"/>
              <a:gd name="connsiteY1" fmla="*/ 1720516 h 3080084"/>
              <a:gd name="connsiteX2" fmla="*/ 0 w 2610853"/>
              <a:gd name="connsiteY2" fmla="*/ 3080084 h 3080084"/>
              <a:gd name="connsiteX3" fmla="*/ 72190 w 2610853"/>
              <a:gd name="connsiteY3" fmla="*/ 0 h 308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853" h="3080084">
                <a:moveTo>
                  <a:pt x="72190" y="0"/>
                </a:moveTo>
                <a:lnTo>
                  <a:pt x="2610853" y="1720516"/>
                </a:lnTo>
                <a:lnTo>
                  <a:pt x="0" y="3080084"/>
                </a:lnTo>
                <a:lnTo>
                  <a:pt x="72190" y="0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3BBDC2-FF68-5E4D-89A5-A27B926C8400}"/>
              </a:ext>
            </a:extLst>
          </p:cNvPr>
          <p:cNvSpPr/>
          <p:nvPr/>
        </p:nvSpPr>
        <p:spPr>
          <a:xfrm>
            <a:off x="1261907" y="333980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7E17D52-DAAF-B64E-BFA0-014CDBCEDF62}"/>
              </a:ext>
            </a:extLst>
          </p:cNvPr>
          <p:cNvSpPr/>
          <p:nvPr/>
        </p:nvSpPr>
        <p:spPr>
          <a:xfrm>
            <a:off x="2290607" y="496984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40A119-560E-4244-88C6-A0496371A2B6}"/>
              </a:ext>
            </a:extLst>
          </p:cNvPr>
          <p:cNvSpPr/>
          <p:nvPr/>
        </p:nvSpPr>
        <p:spPr>
          <a:xfrm>
            <a:off x="11140477" y="385054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A29240-2D56-774A-9592-456849CE028F}"/>
              </a:ext>
            </a:extLst>
          </p:cNvPr>
          <p:cNvSpPr/>
          <p:nvPr/>
        </p:nvSpPr>
        <p:spPr>
          <a:xfrm>
            <a:off x="9271999" y="201384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7CB7F7-F378-C242-834C-C2EF1DD55AE1}"/>
                  </a:ext>
                </a:extLst>
              </p:cNvPr>
              <p:cNvSpPr txBox="1"/>
              <p:nvPr/>
            </p:nvSpPr>
            <p:spPr>
              <a:xfrm>
                <a:off x="2198963" y="511607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7CB7F7-F378-C242-834C-C2EF1DD55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963" y="5116077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C8D5EB-A97A-854E-B792-C8E40B292F69}"/>
                  </a:ext>
                </a:extLst>
              </p:cNvPr>
              <p:cNvSpPr txBox="1"/>
              <p:nvPr/>
            </p:nvSpPr>
            <p:spPr>
              <a:xfrm>
                <a:off x="1158672" y="291830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C8D5EB-A97A-854E-B792-C8E40B292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672" y="2918309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84620B-CF13-A14E-AC72-60273008F7D4}"/>
                  </a:ext>
                </a:extLst>
              </p:cNvPr>
              <p:cNvSpPr txBox="1"/>
              <p:nvPr/>
            </p:nvSpPr>
            <p:spPr>
              <a:xfrm>
                <a:off x="128976" y="511745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84620B-CF13-A14E-AC72-60273008F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76" y="5117459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3106BD-237C-AA41-B361-E6731A3AA2D4}"/>
                  </a:ext>
                </a:extLst>
              </p:cNvPr>
              <p:cNvSpPr txBox="1"/>
              <p:nvPr/>
            </p:nvSpPr>
            <p:spPr>
              <a:xfrm>
                <a:off x="11056694" y="399750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3106BD-237C-AA41-B361-E6731A3A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694" y="3997502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51D2233-24FC-994B-A39D-740D3298567F}"/>
                  </a:ext>
                </a:extLst>
              </p:cNvPr>
              <p:cNvSpPr txBox="1"/>
              <p:nvPr/>
            </p:nvSpPr>
            <p:spPr>
              <a:xfrm>
                <a:off x="9148496" y="161820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51D2233-24FC-994B-A39D-740D3298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496" y="1618204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7741FD6-6CD1-B74F-99E7-115838437DE7}"/>
                  </a:ext>
                </a:extLst>
              </p:cNvPr>
              <p:cNvSpPr txBox="1"/>
              <p:nvPr/>
            </p:nvSpPr>
            <p:spPr>
              <a:xfrm>
                <a:off x="9146049" y="546561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7741FD6-6CD1-B74F-99E7-115838437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049" y="5465616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1C3FF4-1108-A243-88D4-E2AFD88EA321}"/>
                  </a:ext>
                </a:extLst>
              </p:cNvPr>
              <p:cNvSpPr txBox="1"/>
              <p:nvPr/>
            </p:nvSpPr>
            <p:spPr>
              <a:xfrm>
                <a:off x="2737478" y="5368143"/>
                <a:ext cx="59383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1C3FF4-1108-A243-88D4-E2AFD88E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478" y="5368143"/>
                <a:ext cx="593834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36AB8ED4-CC57-EA4B-A49F-A3ED6F122661}"/>
              </a:ext>
            </a:extLst>
          </p:cNvPr>
          <p:cNvSpPr txBox="1">
            <a:spLocks/>
          </p:cNvSpPr>
          <p:nvPr/>
        </p:nvSpPr>
        <p:spPr>
          <a:xfrm>
            <a:off x="9773946" y="5177662"/>
            <a:ext cx="2135136" cy="615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3D Space</a:t>
            </a:r>
            <a:endParaRPr lang="en-CN" sz="240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BAD5DA3-C646-3343-9BF1-05DE18153337}"/>
              </a:ext>
            </a:extLst>
          </p:cNvPr>
          <p:cNvSpPr txBox="1">
            <a:spLocks/>
          </p:cNvSpPr>
          <p:nvPr/>
        </p:nvSpPr>
        <p:spPr>
          <a:xfrm>
            <a:off x="426591" y="5452691"/>
            <a:ext cx="2135136" cy="615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2D Space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405151-E5BE-724D-8F5C-39785D4AE3CF}"/>
                  </a:ext>
                </a:extLst>
              </p:cNvPr>
              <p:cNvSpPr txBox="1"/>
              <p:nvPr/>
            </p:nvSpPr>
            <p:spPr>
              <a:xfrm>
                <a:off x="2656534" y="4486382"/>
                <a:ext cx="59383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405151-E5BE-724D-8F5C-39785D4AE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534" y="4486382"/>
                <a:ext cx="5938345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1">
            <a:extLst>
              <a:ext uri="{FF2B5EF4-FFF2-40B4-BE49-F238E27FC236}">
                <a16:creationId xmlns:a16="http://schemas.microsoft.com/office/drawing/2014/main" id="{A6D05106-E778-0246-9708-711DEF81E268}"/>
              </a:ext>
            </a:extLst>
          </p:cNvPr>
          <p:cNvSpPr txBox="1">
            <a:spLocks/>
          </p:cNvSpPr>
          <p:nvPr/>
        </p:nvSpPr>
        <p:spPr>
          <a:xfrm>
            <a:off x="4946814" y="4804019"/>
            <a:ext cx="2135136" cy="615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Therefore,</a:t>
            </a:r>
            <a:endParaRPr lang="en-CN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8D5172-59BE-984B-9D15-6E3AE767476A}"/>
              </a:ext>
            </a:extLst>
          </p:cNvPr>
          <p:cNvCxnSpPr>
            <a:cxnSpLocks/>
          </p:cNvCxnSpPr>
          <p:nvPr/>
        </p:nvCxnSpPr>
        <p:spPr>
          <a:xfrm flipV="1">
            <a:off x="336002" y="3500790"/>
            <a:ext cx="957070" cy="1541993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C5D3C3-7D20-9D43-9DF9-4E6EC30D3AB9}"/>
              </a:ext>
            </a:extLst>
          </p:cNvPr>
          <p:cNvCxnSpPr>
            <a:cxnSpLocks/>
          </p:cNvCxnSpPr>
          <p:nvPr/>
        </p:nvCxnSpPr>
        <p:spPr>
          <a:xfrm>
            <a:off x="342539" y="5032352"/>
            <a:ext cx="1958701" cy="7875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3A582F1-F580-2C46-A707-E44290AFB10D}"/>
              </a:ext>
            </a:extLst>
          </p:cNvPr>
          <p:cNvSpPr/>
          <p:nvPr/>
        </p:nvSpPr>
        <p:spPr>
          <a:xfrm>
            <a:off x="233207" y="496984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4E1171-9AA2-494A-8352-9BA91FC1F1FF}"/>
                  </a:ext>
                </a:extLst>
              </p:cNvPr>
              <p:cNvSpPr/>
              <p:nvPr/>
            </p:nvSpPr>
            <p:spPr>
              <a:xfrm>
                <a:off x="769698" y="4993713"/>
                <a:ext cx="11402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4E1171-9AA2-494A-8352-9BA91FC1F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98" y="4993713"/>
                <a:ext cx="1140249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38A381-6977-FF42-9D0A-D0E18FC39B03}"/>
                  </a:ext>
                </a:extLst>
              </p:cNvPr>
              <p:cNvSpPr/>
              <p:nvPr/>
            </p:nvSpPr>
            <p:spPr>
              <a:xfrm rot="18027253">
                <a:off x="68884" y="3845006"/>
                <a:ext cx="11473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38A381-6977-FF42-9D0A-D0E18FC39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27253">
                <a:off x="68884" y="3845006"/>
                <a:ext cx="114736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1EE604-F2CE-C548-A73A-ED24D7591C4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9289285" y="2197128"/>
            <a:ext cx="74358" cy="324144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8E6DF7-C28E-9A48-BA5B-F0AE7805E974}"/>
              </a:ext>
            </a:extLst>
          </p:cNvPr>
          <p:cNvCxnSpPr>
            <a:cxnSpLocks/>
          </p:cNvCxnSpPr>
          <p:nvPr/>
        </p:nvCxnSpPr>
        <p:spPr>
          <a:xfrm flipV="1">
            <a:off x="9327500" y="4018768"/>
            <a:ext cx="1840837" cy="141146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D8030BE-375F-044F-88D0-AE502E24C6F7}"/>
              </a:ext>
            </a:extLst>
          </p:cNvPr>
          <p:cNvSpPr/>
          <p:nvPr/>
        </p:nvSpPr>
        <p:spPr>
          <a:xfrm>
            <a:off x="9208215" y="533649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DB54D09-B32E-814D-B247-ACA6BBECF52E}"/>
                  </a:ext>
                </a:extLst>
              </p:cNvPr>
              <p:cNvSpPr/>
              <p:nvPr/>
            </p:nvSpPr>
            <p:spPr>
              <a:xfrm rot="16200000">
                <a:off x="8450285" y="2741765"/>
                <a:ext cx="12481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DB54D09-B32E-814D-B247-ACA6BBECF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450285" y="2741765"/>
                <a:ext cx="1248162" cy="461665"/>
              </a:xfrm>
              <a:prstGeom prst="rect">
                <a:avLst/>
              </a:prstGeom>
              <a:blipFill>
                <a:blip r:embed="rId13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D249F5C-8366-A24A-A87E-924EE34D34C3}"/>
                  </a:ext>
                </a:extLst>
              </p:cNvPr>
              <p:cNvSpPr/>
              <p:nvPr/>
            </p:nvSpPr>
            <p:spPr>
              <a:xfrm>
                <a:off x="10150230" y="4637859"/>
                <a:ext cx="12410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D249F5C-8366-A24A-A87E-924EE34D3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30" y="4637859"/>
                <a:ext cx="1241045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1C205D74-595F-9140-BDB7-6CE2F480828A}"/>
                  </a:ext>
                </a:extLst>
              </p:cNvPr>
              <p:cNvSpPr/>
              <p:nvPr/>
            </p:nvSpPr>
            <p:spPr>
              <a:xfrm>
                <a:off x="2123232" y="3246462"/>
                <a:ext cx="6678409" cy="979219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</a:rPr>
                  <a:t>Transformation Matrix </a:t>
                </a:r>
                <a14:m>
                  <m:oMath xmlns:m="http://schemas.openxmlformats.org/officeDocument/2006/math">
                    <m:r>
                      <a:rPr 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endParaRPr lang="en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1C205D74-595F-9140-BDB7-6CE2F4808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232" y="3246462"/>
                <a:ext cx="6678409" cy="979219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5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7" grpId="0"/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22DEC200-656B-0D4A-ADB7-B02DAF38BEE0}"/>
              </a:ext>
            </a:extLst>
          </p:cNvPr>
          <p:cNvSpPr/>
          <p:nvPr/>
        </p:nvSpPr>
        <p:spPr>
          <a:xfrm rot="1343787">
            <a:off x="4984773" y="3791364"/>
            <a:ext cx="1927056" cy="3322654"/>
          </a:xfrm>
          <a:custGeom>
            <a:avLst/>
            <a:gdLst>
              <a:gd name="connsiteX0" fmla="*/ 72190 w 2610853"/>
              <a:gd name="connsiteY0" fmla="*/ 0 h 3080084"/>
              <a:gd name="connsiteX1" fmla="*/ 2610853 w 2610853"/>
              <a:gd name="connsiteY1" fmla="*/ 1720516 h 3080084"/>
              <a:gd name="connsiteX2" fmla="*/ 0 w 2610853"/>
              <a:gd name="connsiteY2" fmla="*/ 3080084 h 3080084"/>
              <a:gd name="connsiteX3" fmla="*/ 72190 w 2610853"/>
              <a:gd name="connsiteY3" fmla="*/ 0 h 308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853" h="3080084">
                <a:moveTo>
                  <a:pt x="72190" y="0"/>
                </a:moveTo>
                <a:lnTo>
                  <a:pt x="2610853" y="1720516"/>
                </a:lnTo>
                <a:lnTo>
                  <a:pt x="0" y="3080084"/>
                </a:lnTo>
                <a:lnTo>
                  <a:pt x="72190" y="0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Shape Matching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776E98A2-7745-B049-A4C2-9D2D687D66BA}"/>
                  </a:ext>
                </a:extLst>
              </p:cNvPr>
              <p:cNvSpPr/>
              <p:nvPr/>
            </p:nvSpPr>
            <p:spPr>
              <a:xfrm>
                <a:off x="1858343" y="2106484"/>
                <a:ext cx="6678409" cy="979219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</a:rPr>
                  <a:t>Transformation Matrix </a:t>
                </a:r>
                <a14:m>
                  <m:oMath xmlns:m="http://schemas.openxmlformats.org/officeDocument/2006/math">
                    <m:r>
                      <a:rPr 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𝐔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b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𝐃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776E98A2-7745-B049-A4C2-9D2D687D6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343" y="2106484"/>
                <a:ext cx="6678409" cy="979219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94856E-49FD-FD4D-B611-C122D1373EFF}"/>
              </a:ext>
            </a:extLst>
          </p:cNvPr>
          <p:cNvSpPr/>
          <p:nvPr/>
        </p:nvSpPr>
        <p:spPr>
          <a:xfrm>
            <a:off x="6700750" y="588397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051862E-6FC6-434E-B13A-83EAD016315C}"/>
              </a:ext>
            </a:extLst>
          </p:cNvPr>
          <p:cNvSpPr/>
          <p:nvPr/>
        </p:nvSpPr>
        <p:spPr>
          <a:xfrm>
            <a:off x="5651411" y="348642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9A05D7C9-63A3-524B-87E4-154384E3BFE6}"/>
                  </a:ext>
                </a:extLst>
              </p:cNvPr>
              <p:cNvSpPr/>
              <p:nvPr/>
            </p:nvSpPr>
            <p:spPr>
              <a:xfrm>
                <a:off x="2706191" y="4366834"/>
                <a:ext cx="2186214" cy="1329145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/>
                  <a:t>Deformation by </a:t>
                </a:r>
                <a:r>
                  <a:rPr lang="en-CN" b="1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:r>
                  <a:rPr lang="en-US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𝐕𝐃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9A05D7C9-63A3-524B-87E4-154384E3B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191" y="4366834"/>
                <a:ext cx="2186214" cy="1329145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4783E0DA-E02A-0B45-A58D-0FBCA518EEDD}"/>
                  </a:ext>
                </a:extLst>
              </p:cNvPr>
              <p:cNvSpPr/>
              <p:nvPr/>
            </p:nvSpPr>
            <p:spPr>
              <a:xfrm>
                <a:off x="7080839" y="4366835"/>
                <a:ext cx="1756820" cy="1329144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/>
                  <a:t>Rotation by </a:t>
                </a:r>
                <a:r>
                  <a:rPr lang="en-CN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4783E0DA-E02A-0B45-A58D-0FBCA518E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839" y="4366835"/>
                <a:ext cx="1756820" cy="1329144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8FC3DDC-2C37-0A45-A9C5-C23CD795B91F}"/>
                  </a:ext>
                </a:extLst>
              </p:cNvPr>
              <p:cNvSpPr/>
              <p:nvPr/>
            </p:nvSpPr>
            <p:spPr>
              <a:xfrm>
                <a:off x="4925133" y="2177698"/>
                <a:ext cx="6046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8FC3DDC-2C37-0A45-A9C5-C23CD795B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133" y="2177698"/>
                <a:ext cx="60465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6E3AB20-7E10-F245-B9F0-34EEB9F57604}"/>
                  </a:ext>
                </a:extLst>
              </p:cNvPr>
              <p:cNvSpPr/>
              <p:nvPr/>
            </p:nvSpPr>
            <p:spPr>
              <a:xfrm>
                <a:off x="5141673" y="2680152"/>
                <a:ext cx="6046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6E3AB20-7E10-F245-B9F0-34EEB9F57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673" y="2680152"/>
                <a:ext cx="60465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E89197E-6624-3147-A5D7-1BA1E1106496}"/>
                  </a:ext>
                </a:extLst>
              </p:cNvPr>
              <p:cNvSpPr/>
              <p:nvPr/>
            </p:nvSpPr>
            <p:spPr>
              <a:xfrm>
                <a:off x="5410748" y="2177698"/>
                <a:ext cx="6046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E89197E-6624-3147-A5D7-1BA1E1106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748" y="2177698"/>
                <a:ext cx="60465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2EDB91-E74D-EA4F-A068-CA06818FB6DA}"/>
                  </a:ext>
                </a:extLst>
              </p:cNvPr>
              <p:cNvSpPr/>
              <p:nvPr/>
            </p:nvSpPr>
            <p:spPr>
              <a:xfrm>
                <a:off x="6163899" y="2688164"/>
                <a:ext cx="6046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2EDB91-E74D-EA4F-A068-CA06818FB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99" y="2688164"/>
                <a:ext cx="60465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410114F-EBF3-2A41-AEB2-2A8C672BBDC5}"/>
                  </a:ext>
                </a:extLst>
              </p:cNvPr>
              <p:cNvSpPr/>
              <p:nvPr/>
            </p:nvSpPr>
            <p:spPr>
              <a:xfrm>
                <a:off x="6836178" y="2688164"/>
                <a:ext cx="6046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410114F-EBF3-2A41-AEB2-2A8C672BB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178" y="2688164"/>
                <a:ext cx="60465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C28D53B1-E6F7-8D44-BE5A-04482A4AF6AA}"/>
              </a:ext>
            </a:extLst>
          </p:cNvPr>
          <p:cNvSpPr txBox="1">
            <a:spLocks/>
          </p:cNvSpPr>
          <p:nvPr/>
        </p:nvSpPr>
        <p:spPr>
          <a:xfrm>
            <a:off x="5906233" y="6231165"/>
            <a:ext cx="2135136" cy="615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2D Space</a:t>
            </a:r>
            <a:endParaRPr lang="en-CN" sz="2400" dirty="0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C926F771-5FA7-8344-8C14-3E00CF583C0C}"/>
              </a:ext>
            </a:extLst>
          </p:cNvPr>
          <p:cNvSpPr/>
          <p:nvPr/>
        </p:nvSpPr>
        <p:spPr>
          <a:xfrm>
            <a:off x="324851" y="3429000"/>
            <a:ext cx="2057400" cy="1612232"/>
          </a:xfrm>
          <a:prstGeom prst="triangle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F8D88CB-C2E1-904E-8354-A38A16F99F5D}"/>
              </a:ext>
            </a:extLst>
          </p:cNvPr>
          <p:cNvSpPr/>
          <p:nvPr/>
        </p:nvSpPr>
        <p:spPr>
          <a:xfrm>
            <a:off x="1261907" y="333980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1FE147-25A9-3F43-8C09-4694DD648747}"/>
              </a:ext>
            </a:extLst>
          </p:cNvPr>
          <p:cNvSpPr/>
          <p:nvPr/>
        </p:nvSpPr>
        <p:spPr>
          <a:xfrm>
            <a:off x="2290607" y="496984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E57B2E-193A-DD47-AA5C-4343CC3180B0}"/>
              </a:ext>
            </a:extLst>
          </p:cNvPr>
          <p:cNvCxnSpPr>
            <a:cxnSpLocks/>
          </p:cNvCxnSpPr>
          <p:nvPr/>
        </p:nvCxnSpPr>
        <p:spPr>
          <a:xfrm flipV="1">
            <a:off x="336002" y="3500790"/>
            <a:ext cx="957070" cy="1541993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F1C47A-6A46-3A4C-A6C8-1E3729EF9FD9}"/>
              </a:ext>
            </a:extLst>
          </p:cNvPr>
          <p:cNvCxnSpPr>
            <a:cxnSpLocks/>
          </p:cNvCxnSpPr>
          <p:nvPr/>
        </p:nvCxnSpPr>
        <p:spPr>
          <a:xfrm>
            <a:off x="342539" y="5032352"/>
            <a:ext cx="1958701" cy="7875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3F01B45-EF76-B849-877C-AC5887A12BC3}"/>
              </a:ext>
            </a:extLst>
          </p:cNvPr>
          <p:cNvSpPr/>
          <p:nvPr/>
        </p:nvSpPr>
        <p:spPr>
          <a:xfrm>
            <a:off x="233207" y="496984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FB12508-7686-8048-B4CA-92D0BEF27459}"/>
                  </a:ext>
                </a:extLst>
              </p:cNvPr>
              <p:cNvSpPr/>
              <p:nvPr/>
            </p:nvSpPr>
            <p:spPr>
              <a:xfrm>
                <a:off x="918549" y="5042067"/>
                <a:ext cx="906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FB12508-7686-8048-B4CA-92D0BEF27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49" y="5042067"/>
                <a:ext cx="9069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D80DB5-60C3-1744-8DB6-35CDC25C5950}"/>
                  </a:ext>
                </a:extLst>
              </p:cNvPr>
              <p:cNvSpPr/>
              <p:nvPr/>
            </p:nvSpPr>
            <p:spPr>
              <a:xfrm rot="18017497">
                <a:off x="197081" y="3986869"/>
                <a:ext cx="91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D80DB5-60C3-1744-8DB6-35CDC25C5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17497">
                <a:off x="197081" y="3986869"/>
                <a:ext cx="91223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>
            <a:extLst>
              <a:ext uri="{FF2B5EF4-FFF2-40B4-BE49-F238E27FC236}">
                <a16:creationId xmlns:a16="http://schemas.microsoft.com/office/drawing/2014/main" id="{B81B3F23-53DD-FC42-B1B1-B023639ECF2D}"/>
              </a:ext>
            </a:extLst>
          </p:cNvPr>
          <p:cNvSpPr/>
          <p:nvPr/>
        </p:nvSpPr>
        <p:spPr>
          <a:xfrm>
            <a:off x="9305065" y="2105484"/>
            <a:ext cx="1927056" cy="3322654"/>
          </a:xfrm>
          <a:custGeom>
            <a:avLst/>
            <a:gdLst>
              <a:gd name="connsiteX0" fmla="*/ 72190 w 2610853"/>
              <a:gd name="connsiteY0" fmla="*/ 0 h 3080084"/>
              <a:gd name="connsiteX1" fmla="*/ 2610853 w 2610853"/>
              <a:gd name="connsiteY1" fmla="*/ 1720516 h 3080084"/>
              <a:gd name="connsiteX2" fmla="*/ 0 w 2610853"/>
              <a:gd name="connsiteY2" fmla="*/ 3080084 h 3080084"/>
              <a:gd name="connsiteX3" fmla="*/ 72190 w 2610853"/>
              <a:gd name="connsiteY3" fmla="*/ 0 h 308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853" h="3080084">
                <a:moveTo>
                  <a:pt x="72190" y="0"/>
                </a:moveTo>
                <a:lnTo>
                  <a:pt x="2610853" y="1720516"/>
                </a:lnTo>
                <a:lnTo>
                  <a:pt x="0" y="3080084"/>
                </a:lnTo>
                <a:lnTo>
                  <a:pt x="72190" y="0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A457576-E73F-F441-A9CF-AF1DF44008E3}"/>
              </a:ext>
            </a:extLst>
          </p:cNvPr>
          <p:cNvSpPr/>
          <p:nvPr/>
        </p:nvSpPr>
        <p:spPr>
          <a:xfrm>
            <a:off x="11140477" y="385054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4BCD568-3E6B-4446-8634-FCEB34075079}"/>
              </a:ext>
            </a:extLst>
          </p:cNvPr>
          <p:cNvSpPr/>
          <p:nvPr/>
        </p:nvSpPr>
        <p:spPr>
          <a:xfrm>
            <a:off x="9271999" y="201384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6769A3-533A-AD4B-AF91-DF21741397CE}"/>
                  </a:ext>
                </a:extLst>
              </p:cNvPr>
              <p:cNvSpPr txBox="1"/>
              <p:nvPr/>
            </p:nvSpPr>
            <p:spPr>
              <a:xfrm>
                <a:off x="11056694" y="399750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6769A3-533A-AD4B-AF91-DF2174139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694" y="3997502"/>
                <a:ext cx="486013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444EDE-B5B3-3B49-8FD5-D742E0D57639}"/>
                  </a:ext>
                </a:extLst>
              </p:cNvPr>
              <p:cNvSpPr txBox="1"/>
              <p:nvPr/>
            </p:nvSpPr>
            <p:spPr>
              <a:xfrm>
                <a:off x="9148496" y="161820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444EDE-B5B3-3B49-8FD5-D742E0D57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496" y="1618204"/>
                <a:ext cx="486013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88E696-71D9-F347-8DFF-6421F642F3CE}"/>
                  </a:ext>
                </a:extLst>
              </p:cNvPr>
              <p:cNvSpPr txBox="1"/>
              <p:nvPr/>
            </p:nvSpPr>
            <p:spPr>
              <a:xfrm>
                <a:off x="9146049" y="546561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88E696-71D9-F347-8DFF-6421F642F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049" y="5465616"/>
                <a:ext cx="486013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itle 1">
            <a:extLst>
              <a:ext uri="{FF2B5EF4-FFF2-40B4-BE49-F238E27FC236}">
                <a16:creationId xmlns:a16="http://schemas.microsoft.com/office/drawing/2014/main" id="{047F3B3F-C1EF-6B44-A278-BBA478448B11}"/>
              </a:ext>
            </a:extLst>
          </p:cNvPr>
          <p:cNvSpPr txBox="1">
            <a:spLocks/>
          </p:cNvSpPr>
          <p:nvPr/>
        </p:nvSpPr>
        <p:spPr>
          <a:xfrm>
            <a:off x="9773946" y="5177662"/>
            <a:ext cx="2135136" cy="615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3D Space</a:t>
            </a:r>
            <a:endParaRPr lang="en-CN" sz="24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14AD7DB-7B1B-9149-8732-AA0E13FAB81D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9289285" y="2197128"/>
            <a:ext cx="74358" cy="324144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EBB3360-4812-8046-A41B-11AA98DF582B}"/>
              </a:ext>
            </a:extLst>
          </p:cNvPr>
          <p:cNvCxnSpPr>
            <a:cxnSpLocks/>
          </p:cNvCxnSpPr>
          <p:nvPr/>
        </p:nvCxnSpPr>
        <p:spPr>
          <a:xfrm flipV="1">
            <a:off x="9327500" y="4018768"/>
            <a:ext cx="1840837" cy="141146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F434938B-C717-ED45-95FD-B3DB6ABFC509}"/>
              </a:ext>
            </a:extLst>
          </p:cNvPr>
          <p:cNvSpPr/>
          <p:nvPr/>
        </p:nvSpPr>
        <p:spPr>
          <a:xfrm>
            <a:off x="9208215" y="533649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622F25E-79C8-7643-8E64-153C0DF99EF9}"/>
                  </a:ext>
                </a:extLst>
              </p:cNvPr>
              <p:cNvSpPr/>
              <p:nvPr/>
            </p:nvSpPr>
            <p:spPr>
              <a:xfrm>
                <a:off x="10150230" y="4637859"/>
                <a:ext cx="12410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622F25E-79C8-7643-8E64-153C0DF99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30" y="4637859"/>
                <a:ext cx="1241045" cy="461665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71F556-6523-E746-9182-057EFA9CF2D8}"/>
                  </a:ext>
                </a:extLst>
              </p:cNvPr>
              <p:cNvSpPr/>
              <p:nvPr/>
            </p:nvSpPr>
            <p:spPr>
              <a:xfrm rot="16200000">
                <a:off x="8471551" y="3007579"/>
                <a:ext cx="12481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71F556-6523-E746-9182-057EFA9CF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471551" y="3007579"/>
                <a:ext cx="1248162" cy="461665"/>
              </a:xfrm>
              <a:prstGeom prst="rect">
                <a:avLst/>
              </a:prstGeom>
              <a:blipFill>
                <a:blip r:embed="rId16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itle 1">
            <a:extLst>
              <a:ext uri="{FF2B5EF4-FFF2-40B4-BE49-F238E27FC236}">
                <a16:creationId xmlns:a16="http://schemas.microsoft.com/office/drawing/2014/main" id="{A1350223-C307-C346-A975-59A4EF217FF8}"/>
              </a:ext>
            </a:extLst>
          </p:cNvPr>
          <p:cNvSpPr txBox="1">
            <a:spLocks/>
          </p:cNvSpPr>
          <p:nvPr/>
        </p:nvSpPr>
        <p:spPr>
          <a:xfrm>
            <a:off x="426591" y="5452691"/>
            <a:ext cx="2135136" cy="615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2D Space</a:t>
            </a:r>
            <a:endParaRPr lang="en-CN" sz="24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A0A9FB-FE34-DA4A-BB18-AF71868E0A5C}"/>
              </a:ext>
            </a:extLst>
          </p:cNvPr>
          <p:cNvCxnSpPr>
            <a:cxnSpLocks/>
          </p:cNvCxnSpPr>
          <p:nvPr/>
        </p:nvCxnSpPr>
        <p:spPr>
          <a:xfrm flipV="1">
            <a:off x="4416629" y="3675743"/>
            <a:ext cx="1269856" cy="2998157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BF2D6AE-FA9C-B140-A1F4-A0051AE89688}"/>
              </a:ext>
            </a:extLst>
          </p:cNvPr>
          <p:cNvCxnSpPr>
            <a:cxnSpLocks/>
          </p:cNvCxnSpPr>
          <p:nvPr/>
        </p:nvCxnSpPr>
        <p:spPr>
          <a:xfrm flipV="1">
            <a:off x="4410848" y="6017147"/>
            <a:ext cx="2294297" cy="613098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C1C5A21-3C63-DE48-ABD1-2C5828B9E0BB}"/>
              </a:ext>
            </a:extLst>
          </p:cNvPr>
          <p:cNvSpPr/>
          <p:nvPr/>
        </p:nvSpPr>
        <p:spPr>
          <a:xfrm>
            <a:off x="4355751" y="652126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C3C45048-8D17-254C-B433-74C7E708F369}"/>
              </a:ext>
            </a:extLst>
          </p:cNvPr>
          <p:cNvSpPr txBox="1">
            <a:spLocks/>
          </p:cNvSpPr>
          <p:nvPr/>
        </p:nvSpPr>
        <p:spPr>
          <a:xfrm>
            <a:off x="676107" y="822124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basic idea is to define a quadratic energy based on the rotated reference element. </a:t>
            </a:r>
          </a:p>
          <a:p>
            <a:r>
              <a:rPr lang="en-US" sz="2400" dirty="0"/>
              <a:t>To do so, we split transformation into deformation + rotation.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3173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1" grpId="0" animBg="1"/>
      <p:bldP spid="33" grpId="0" animBg="1"/>
      <p:bldP spid="42" grpId="0" animBg="1"/>
      <p:bldP spid="43" grpId="0" animBg="1"/>
      <p:bldP spid="50" grpId="0"/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Shape Matching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42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945543" y="1125882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We can then define the quadratic energy as: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975551-C942-5140-BDBA-B3F335401A3A}"/>
                  </a:ext>
                </a:extLst>
              </p:cNvPr>
              <p:cNvSpPr txBox="1"/>
              <p:nvPr/>
            </p:nvSpPr>
            <p:spPr>
              <a:xfrm>
                <a:off x="1557735" y="2119569"/>
                <a:ext cx="8799098" cy="430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m:rPr>
                                  <m:nor/>
                                </m:rPr>
                                <a:rPr lang="en-CN" sz="24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975551-C942-5140-BDBA-B3F335401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735" y="2119569"/>
                <a:ext cx="8799098" cy="430759"/>
              </a:xfrm>
              <a:prstGeom prst="rect">
                <a:avLst/>
              </a:prstGeom>
              <a:blipFill>
                <a:blip r:embed="rId2"/>
                <a:stretch>
                  <a:fillRect t="-14706" b="-294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F217B205-DA3E-BE4F-8375-9F8E881FFC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6663" y="3493068"/>
                <a:ext cx="9549737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Assuming that </a:t>
                </a:r>
                <a14:m>
                  <m:oMath xmlns:m="http://schemas.openxmlformats.org/officeDocument/2006/math">
                    <m:r>
                      <a:rPr lang="en-US" sz="24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CN" sz="2400" dirty="0"/>
                  <a:t> is constant, this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CN" sz="2400" dirty="0"/>
                  <a:t> becomes a quadratic function.  We can then derive the force and the Hessian. 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F217B205-DA3E-BE4F-8375-9F8E881FF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63" y="3493068"/>
                <a:ext cx="9549737" cy="1325563"/>
              </a:xfrm>
              <a:prstGeom prst="rect">
                <a:avLst/>
              </a:prstGeom>
              <a:blipFill>
                <a:blip r:embed="rId3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5426FF13-4EDE-6542-8517-26028731CD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543" y="2266509"/>
                <a:ext cx="1083978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dirty="0"/>
                  <a:t> is the rotation inside of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altLang="zh-CN" sz="2400" dirty="0"/>
                  <a:t>.  This energy tries to penalize the existence of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CN" sz="2400" dirty="0"/>
                  <a:t>.)</a:t>
                </a: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5426FF13-4EDE-6542-8517-26028731C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43" y="2266509"/>
                <a:ext cx="10839785" cy="1325563"/>
              </a:xfrm>
              <a:prstGeom prst="rect">
                <a:avLst/>
              </a:prstGeom>
              <a:blipFill>
                <a:blip r:embed="rId4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0A7C46-EEC4-4A42-97A3-2A2E2EA26C01}"/>
                  </a:ext>
                </a:extLst>
              </p:cNvPr>
              <p:cNvSpPr txBox="1"/>
              <p:nvPr/>
            </p:nvSpPr>
            <p:spPr>
              <a:xfrm>
                <a:off x="1391982" y="4732699"/>
                <a:ext cx="8799098" cy="430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m:rPr>
                                  <m:nor/>
                                </m:rPr>
                                <a:rPr lang="en-CN" sz="24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0A7C46-EEC4-4A42-97A3-2A2E2EA26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82" y="4732699"/>
                <a:ext cx="8799098" cy="430759"/>
              </a:xfrm>
              <a:prstGeom prst="rect">
                <a:avLst/>
              </a:prstGeom>
              <a:blipFill>
                <a:blip r:embed="rId5"/>
                <a:stretch>
                  <a:fillRect t="-11429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24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Summary For the 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43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C42F93-A12B-F849-A250-964F8061E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337" y="1331008"/>
                <a:ext cx="10715886" cy="477208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A mass-spring system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Planar springs against stretching/compression	- replaceable</a:t>
                </a:r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by co-rotational model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Bending springs				- replaceable by dihedral or quadratic bending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Regardless of the models, as long as we have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, we can calculate force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 and Hessian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.  Forces and Hessians are stackable.</a:t>
                </a:r>
              </a:p>
              <a:p>
                <a:endParaRPr lang="en-US" sz="6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Two integration approaches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Explicit integration, just need force.  Instability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Implicit integration, as a nonlinear optimization problem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One way is to use Newton’s method, which solves a linear system in every iteration:</a:t>
                </a:r>
              </a:p>
              <a:p>
                <a:pPr lvl="1"/>
                <a:endParaRPr lang="en-US" sz="2000" dirty="0">
                  <a:latin typeface="+mj-lt"/>
                </a:endParaRPr>
              </a:p>
              <a:p>
                <a:pPr lvl="1"/>
                <a:endParaRPr lang="en-US" sz="2000" dirty="0">
                  <a:latin typeface="+mj-lt"/>
                </a:endParaRPr>
              </a:p>
              <a:p>
                <a:pPr lvl="1"/>
                <a:endParaRPr lang="en-US" sz="6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There are a variety of linear solvers (beyond the scope of this class).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Some simulators choose to solve only one Newton iteration, i.e., one linear system per time step.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C42F93-A12B-F849-A250-964F8061E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37" y="1331008"/>
                <a:ext cx="10715886" cy="4772080"/>
              </a:xfrm>
              <a:blipFill>
                <a:blip r:embed="rId2"/>
                <a:stretch>
                  <a:fillRect l="-828" t="-1592" r="-473" b="-45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B29B3B-2C45-0D45-8DAB-B96887EF0B5F}"/>
                  </a:ext>
                </a:extLst>
              </p:cNvPr>
              <p:cNvSpPr/>
              <p:nvPr/>
            </p:nvSpPr>
            <p:spPr>
              <a:xfrm>
                <a:off x="2990870" y="4658080"/>
                <a:ext cx="7161448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𝐇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B29B3B-2C45-0D45-8DAB-B96887EF0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870" y="4658080"/>
                <a:ext cx="7161448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6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C681-EC6C-0F48-9D45-B1633D1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07" y="2531439"/>
            <a:ext cx="7145772" cy="1325563"/>
          </a:xfrm>
        </p:spPr>
        <p:txBody>
          <a:bodyPr>
            <a:normAutofit fontScale="90000"/>
          </a:bodyPr>
          <a:lstStyle/>
          <a:p>
            <a:r>
              <a:rPr lang="en-CN" b="1" dirty="0"/>
              <a:t>Real-world fabrics are very complicated.</a:t>
            </a:r>
            <a:br>
              <a:rPr lang="en-CN" b="1" dirty="0"/>
            </a:br>
            <a:br>
              <a:rPr lang="en-CN" b="1" dirty="0"/>
            </a:br>
            <a:r>
              <a:rPr lang="en-CN" b="1" dirty="0"/>
              <a:t>Models are making approximations only.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B5BA9-A714-1E4A-B851-6119ADF5F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309" y="0"/>
            <a:ext cx="4566284" cy="6858000"/>
          </a:xfr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696B4DE-9B7A-4C40-80D6-31911DBE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44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06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Multiple Springs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22568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When there are many springs, the energies and the forces can be simply summed up.</a:t>
            </a:r>
            <a:endParaRPr lang="en-CN" sz="2400" dirty="0"/>
          </a:p>
        </p:txBody>
      </p:sp>
      <p:pic>
        <p:nvPicPr>
          <p:cNvPr id="37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D050956C-64B9-E14D-90FE-32FBAACE5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 rot="19166174">
            <a:off x="2477841" y="3135594"/>
            <a:ext cx="1740497" cy="30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C31825EE-30FD-564C-8168-CFF06A7E2B83}"/>
              </a:ext>
            </a:extLst>
          </p:cNvPr>
          <p:cNvSpPr/>
          <p:nvPr/>
        </p:nvSpPr>
        <p:spPr>
          <a:xfrm>
            <a:off x="3963317" y="256203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E4A590-6EEF-2E4A-8F8E-9F7EACC8E22F}"/>
                  </a:ext>
                </a:extLst>
              </p:cNvPr>
              <p:cNvSpPr txBox="1"/>
              <p:nvPr/>
            </p:nvSpPr>
            <p:spPr>
              <a:xfrm rot="19166174">
                <a:off x="2415136" y="2628000"/>
                <a:ext cx="21660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N" sz="20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E4A590-6EEF-2E4A-8F8E-9F7EACC8E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66174">
                <a:off x="2415136" y="2628000"/>
                <a:ext cx="2166052" cy="307777"/>
              </a:xfrm>
              <a:prstGeom prst="rect">
                <a:avLst/>
              </a:prstGeom>
              <a:blipFill>
                <a:blip r:embed="rId3"/>
                <a:stretch>
                  <a:fillRect l="-8844" b="-122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B801015A-8B53-D443-A0B7-4C686FBE09D2}"/>
              </a:ext>
            </a:extLst>
          </p:cNvPr>
          <p:cNvSpPr/>
          <p:nvPr/>
        </p:nvSpPr>
        <p:spPr>
          <a:xfrm>
            <a:off x="2542041" y="382691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2EDA8B-DB74-A14B-B271-9B9EF028C862}"/>
                  </a:ext>
                </a:extLst>
              </p:cNvPr>
              <p:cNvSpPr txBox="1"/>
              <p:nvPr/>
            </p:nvSpPr>
            <p:spPr>
              <a:xfrm>
                <a:off x="4107089" y="233355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2EDA8B-DB74-A14B-B271-9B9EF028C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89" y="2333552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3EF722-9C01-A841-9A11-4E2BC39D1619}"/>
                  </a:ext>
                </a:extLst>
              </p:cNvPr>
              <p:cNvSpPr txBox="1"/>
              <p:nvPr/>
            </p:nvSpPr>
            <p:spPr>
              <a:xfrm>
                <a:off x="4616646" y="2955955"/>
                <a:ext cx="6834109" cy="756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ox>
                                    <m:box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CN" sz="2400" i="1" dirty="0"/>
                                            <m:t> 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CN" sz="2400" i="1" dirty="0"/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3EF722-9C01-A841-9A11-4E2BC39D1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646" y="2955955"/>
                <a:ext cx="6834109" cy="756041"/>
              </a:xfrm>
              <a:prstGeom prst="rect">
                <a:avLst/>
              </a:prstGeom>
              <a:blipFill>
                <a:blip r:embed="rId5"/>
                <a:stretch>
                  <a:fillRect l="-2226" t="-173770" b="-2557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6F3642-EC54-8D40-A21F-58BF89D7BF1F}"/>
                  </a:ext>
                </a:extLst>
              </p:cNvPr>
              <p:cNvSpPr txBox="1"/>
              <p:nvPr/>
            </p:nvSpPr>
            <p:spPr>
              <a:xfrm>
                <a:off x="4817335" y="4096673"/>
                <a:ext cx="6834108" cy="756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CN" sz="2400" i="1" dirty="0"/>
                                        <m:t> 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CN" sz="2400" i="1" dirty="0"/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  <m:box>
                                <m:box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CN" sz="2400" i="1" dirty="0"/>
                                        <m:t> 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CN" sz="2400" i="1" dirty="0"/>
                                            <m:t> 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CN" sz="2400" i="1" dirty="0"/>
                                            <m:t> 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nary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6F3642-EC54-8D40-A21F-58BF89D7B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335" y="4096673"/>
                <a:ext cx="6834108" cy="756041"/>
              </a:xfrm>
              <a:prstGeom prst="rect">
                <a:avLst/>
              </a:prstGeom>
              <a:blipFill>
                <a:blip r:embed="rId6"/>
                <a:stretch>
                  <a:fillRect t="-173770" b="-2573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5F11F72D-3552-BA45-9C97-AC186F3ADC53}"/>
              </a:ext>
            </a:extLst>
          </p:cNvPr>
          <p:cNvSpPr/>
          <p:nvPr/>
        </p:nvSpPr>
        <p:spPr>
          <a:xfrm>
            <a:off x="3752126" y="534814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762BD3-236B-F64B-8393-B411D0D7C6A0}"/>
                  </a:ext>
                </a:extLst>
              </p:cNvPr>
              <p:cNvSpPr txBox="1"/>
              <p:nvPr/>
            </p:nvSpPr>
            <p:spPr>
              <a:xfrm>
                <a:off x="3682676" y="549143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762BD3-236B-F64B-8393-B411D0D7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676" y="5491437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6F89C246-9AEC-AA49-87B4-53DB28680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 rot="3064424">
            <a:off x="2372534" y="4530083"/>
            <a:ext cx="1740497" cy="30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C991A608-35DB-F647-B591-8ADCE1F06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 rot="1010131">
            <a:off x="842796" y="3483780"/>
            <a:ext cx="1740497" cy="30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5D25CCBE-5F9F-AF46-B55E-B4E024B99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 rot="18070630">
            <a:off x="1268416" y="4603827"/>
            <a:ext cx="1740497" cy="30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548CB7-DC05-ED4D-891F-052D1AC4B0E1}"/>
                  </a:ext>
                </a:extLst>
              </p:cNvPr>
              <p:cNvSpPr txBox="1"/>
              <p:nvPr/>
            </p:nvSpPr>
            <p:spPr>
              <a:xfrm>
                <a:off x="2693125" y="370796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548CB7-DC05-ED4D-891F-052D1AC4B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25" y="3707967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23249AB-AB27-A849-9449-E2E98F42AFB2}"/>
                  </a:ext>
                </a:extLst>
              </p:cNvPr>
              <p:cNvSpPr txBox="1"/>
              <p:nvPr/>
            </p:nvSpPr>
            <p:spPr>
              <a:xfrm>
                <a:off x="691185" y="341416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23249AB-AB27-A849-9449-E2E98F42A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85" y="3414168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BCC464-587C-8946-A223-E353743039F2}"/>
                  </a:ext>
                </a:extLst>
              </p:cNvPr>
              <p:cNvSpPr txBox="1"/>
              <p:nvPr/>
            </p:nvSpPr>
            <p:spPr>
              <a:xfrm>
                <a:off x="1504762" y="559961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BCC464-587C-8946-A223-E35374303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762" y="5599614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6182E24C-BE21-4542-8230-7E403FA12795}"/>
              </a:ext>
            </a:extLst>
          </p:cNvPr>
          <p:cNvSpPr/>
          <p:nvPr/>
        </p:nvSpPr>
        <p:spPr>
          <a:xfrm>
            <a:off x="1578779" y="545220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0B8F6B3-7761-B44C-BCA0-6BD37B62BA87}"/>
              </a:ext>
            </a:extLst>
          </p:cNvPr>
          <p:cNvSpPr/>
          <p:nvPr/>
        </p:nvSpPr>
        <p:spPr>
          <a:xfrm>
            <a:off x="773098" y="328475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86520B-958E-F648-97E5-42F1C02A4794}"/>
                  </a:ext>
                </a:extLst>
              </p:cNvPr>
              <p:cNvSpPr txBox="1"/>
              <p:nvPr/>
            </p:nvSpPr>
            <p:spPr>
              <a:xfrm rot="1007360">
                <a:off x="968406" y="3287574"/>
                <a:ext cx="21660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CN" sz="20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86520B-958E-F648-97E5-42F1C02A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07360">
                <a:off x="968406" y="3287574"/>
                <a:ext cx="2166052" cy="307777"/>
              </a:xfrm>
              <a:prstGeom prst="rect">
                <a:avLst/>
              </a:prstGeom>
              <a:blipFill>
                <a:blip r:embed="rId11"/>
                <a:stretch>
                  <a:fillRect l="-8772" t="-121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B50BBE-CEA2-DB4E-9213-17ABC1395CAF}"/>
                  </a:ext>
                </a:extLst>
              </p:cNvPr>
              <p:cNvSpPr txBox="1"/>
              <p:nvPr/>
            </p:nvSpPr>
            <p:spPr>
              <a:xfrm rot="18077385">
                <a:off x="949255" y="4237594"/>
                <a:ext cx="21660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N" sz="20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B50BBE-CEA2-DB4E-9213-17ABC1395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77385">
                <a:off x="949255" y="4237594"/>
                <a:ext cx="2166052" cy="307777"/>
              </a:xfrm>
              <a:prstGeom prst="rect">
                <a:avLst/>
              </a:prstGeom>
              <a:blipFill>
                <a:blip r:embed="rId12"/>
                <a:stretch>
                  <a:fillRect l="-10811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129C62-142F-B447-9808-13771D4786DE}"/>
                  </a:ext>
                </a:extLst>
              </p:cNvPr>
              <p:cNvSpPr txBox="1"/>
              <p:nvPr/>
            </p:nvSpPr>
            <p:spPr>
              <a:xfrm rot="3005321">
                <a:off x="2827564" y="4866819"/>
                <a:ext cx="21660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N" sz="20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129C62-142F-B447-9808-13771D478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05321">
                <a:off x="2827564" y="4866819"/>
                <a:ext cx="2166052" cy="307777"/>
              </a:xfrm>
              <a:prstGeom prst="rect">
                <a:avLst/>
              </a:prstGeom>
              <a:blipFill>
                <a:blip r:embed="rId13"/>
                <a:stretch>
                  <a:fillRect l="-12403" t="-9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28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Structured Spring Networks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7FBC3F3-378E-A04B-9C3E-F4BDEC4C02CC}"/>
              </a:ext>
            </a:extLst>
          </p:cNvPr>
          <p:cNvSpPr/>
          <p:nvPr/>
        </p:nvSpPr>
        <p:spPr>
          <a:xfrm>
            <a:off x="1547719" y="22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F789A-4FFC-1041-8C02-9CCF4EA0BCEC}"/>
              </a:ext>
            </a:extLst>
          </p:cNvPr>
          <p:cNvCxnSpPr/>
          <p:nvPr/>
        </p:nvCxnSpPr>
        <p:spPr>
          <a:xfrm>
            <a:off x="1547719" y="22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834C254-F733-CB4D-8184-0CA8E7BC572F}"/>
              </a:ext>
            </a:extLst>
          </p:cNvPr>
          <p:cNvCxnSpPr>
            <a:cxnSpLocks/>
          </p:cNvCxnSpPr>
          <p:nvPr/>
        </p:nvCxnSpPr>
        <p:spPr>
          <a:xfrm flipV="1">
            <a:off x="1547719" y="22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B723F756-91F5-D740-90AA-8E710512FB6F}"/>
              </a:ext>
            </a:extLst>
          </p:cNvPr>
          <p:cNvSpPr/>
          <p:nvPr/>
        </p:nvSpPr>
        <p:spPr>
          <a:xfrm>
            <a:off x="2447719" y="22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5C2071-B972-344B-9E62-EFE04DE11265}"/>
              </a:ext>
            </a:extLst>
          </p:cNvPr>
          <p:cNvCxnSpPr/>
          <p:nvPr/>
        </p:nvCxnSpPr>
        <p:spPr>
          <a:xfrm>
            <a:off x="2447719" y="22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9349779-C9CF-EC41-AAB2-792710943439}"/>
              </a:ext>
            </a:extLst>
          </p:cNvPr>
          <p:cNvCxnSpPr>
            <a:cxnSpLocks/>
          </p:cNvCxnSpPr>
          <p:nvPr/>
        </p:nvCxnSpPr>
        <p:spPr>
          <a:xfrm flipV="1">
            <a:off x="2447719" y="22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D622D33F-4749-A742-8380-797ADC387176}"/>
              </a:ext>
            </a:extLst>
          </p:cNvPr>
          <p:cNvSpPr/>
          <p:nvPr/>
        </p:nvSpPr>
        <p:spPr>
          <a:xfrm>
            <a:off x="3347719" y="22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C201C83-8A1B-C743-9E50-605EFE009E60}"/>
              </a:ext>
            </a:extLst>
          </p:cNvPr>
          <p:cNvCxnSpPr/>
          <p:nvPr/>
        </p:nvCxnSpPr>
        <p:spPr>
          <a:xfrm>
            <a:off x="3347719" y="22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45C66B0-66AF-EE4A-A42E-E6F4BAE185AF}"/>
              </a:ext>
            </a:extLst>
          </p:cNvPr>
          <p:cNvCxnSpPr>
            <a:cxnSpLocks/>
          </p:cNvCxnSpPr>
          <p:nvPr/>
        </p:nvCxnSpPr>
        <p:spPr>
          <a:xfrm flipV="1">
            <a:off x="3347719" y="22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AD462A7-EC03-4645-94E1-53A86ADF451E}"/>
              </a:ext>
            </a:extLst>
          </p:cNvPr>
          <p:cNvSpPr/>
          <p:nvPr/>
        </p:nvSpPr>
        <p:spPr>
          <a:xfrm>
            <a:off x="4247719" y="22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D27F3F-AB98-9346-BD78-79558B31923D}"/>
              </a:ext>
            </a:extLst>
          </p:cNvPr>
          <p:cNvCxnSpPr/>
          <p:nvPr/>
        </p:nvCxnSpPr>
        <p:spPr>
          <a:xfrm>
            <a:off x="4247719" y="22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E9F5947-702E-0D4B-AAE6-D340C0EDA877}"/>
              </a:ext>
            </a:extLst>
          </p:cNvPr>
          <p:cNvCxnSpPr>
            <a:cxnSpLocks/>
          </p:cNvCxnSpPr>
          <p:nvPr/>
        </p:nvCxnSpPr>
        <p:spPr>
          <a:xfrm flipV="1">
            <a:off x="4247719" y="22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157EABC-8E5F-554C-8057-1EE616A561AC}"/>
              </a:ext>
            </a:extLst>
          </p:cNvPr>
          <p:cNvSpPr/>
          <p:nvPr/>
        </p:nvSpPr>
        <p:spPr>
          <a:xfrm>
            <a:off x="1547719" y="31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46C423-9D16-EF48-A0A9-38F5165D15F5}"/>
              </a:ext>
            </a:extLst>
          </p:cNvPr>
          <p:cNvCxnSpPr/>
          <p:nvPr/>
        </p:nvCxnSpPr>
        <p:spPr>
          <a:xfrm>
            <a:off x="1547719" y="31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A65A98F-E7F7-CE49-825A-CBE43A2F184F}"/>
              </a:ext>
            </a:extLst>
          </p:cNvPr>
          <p:cNvCxnSpPr>
            <a:cxnSpLocks/>
          </p:cNvCxnSpPr>
          <p:nvPr/>
        </p:nvCxnSpPr>
        <p:spPr>
          <a:xfrm flipV="1">
            <a:off x="1547719" y="31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6CF8313-B954-C144-9C8A-20843B684BDE}"/>
              </a:ext>
            </a:extLst>
          </p:cNvPr>
          <p:cNvSpPr/>
          <p:nvPr/>
        </p:nvSpPr>
        <p:spPr>
          <a:xfrm>
            <a:off x="2447719" y="31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0B7370-7E4E-384B-B8E0-7EEE44220007}"/>
              </a:ext>
            </a:extLst>
          </p:cNvPr>
          <p:cNvCxnSpPr/>
          <p:nvPr/>
        </p:nvCxnSpPr>
        <p:spPr>
          <a:xfrm>
            <a:off x="2447719" y="31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4C0D90-2CD5-6C46-982A-6AABD2A88D86}"/>
              </a:ext>
            </a:extLst>
          </p:cNvPr>
          <p:cNvCxnSpPr>
            <a:cxnSpLocks/>
          </p:cNvCxnSpPr>
          <p:nvPr/>
        </p:nvCxnSpPr>
        <p:spPr>
          <a:xfrm flipV="1">
            <a:off x="2447719" y="31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0F39237-D707-3B46-9B1D-3A543B8F5DE6}"/>
              </a:ext>
            </a:extLst>
          </p:cNvPr>
          <p:cNvSpPr/>
          <p:nvPr/>
        </p:nvSpPr>
        <p:spPr>
          <a:xfrm>
            <a:off x="3347719" y="31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5E16FB-3291-614B-8166-2AED7F445AB3}"/>
              </a:ext>
            </a:extLst>
          </p:cNvPr>
          <p:cNvCxnSpPr/>
          <p:nvPr/>
        </p:nvCxnSpPr>
        <p:spPr>
          <a:xfrm>
            <a:off x="3347719" y="31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0B1056-6E1C-2D48-9F0C-0B3E4A81AEFC}"/>
              </a:ext>
            </a:extLst>
          </p:cNvPr>
          <p:cNvCxnSpPr>
            <a:cxnSpLocks/>
          </p:cNvCxnSpPr>
          <p:nvPr/>
        </p:nvCxnSpPr>
        <p:spPr>
          <a:xfrm flipV="1">
            <a:off x="3347719" y="31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11A3C06-06BD-E449-8D68-A63BFF4AD96D}"/>
              </a:ext>
            </a:extLst>
          </p:cNvPr>
          <p:cNvSpPr/>
          <p:nvPr/>
        </p:nvSpPr>
        <p:spPr>
          <a:xfrm>
            <a:off x="4247719" y="31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6BCC6F2-EE89-CC4E-AFDC-803162BBB5A7}"/>
              </a:ext>
            </a:extLst>
          </p:cNvPr>
          <p:cNvCxnSpPr/>
          <p:nvPr/>
        </p:nvCxnSpPr>
        <p:spPr>
          <a:xfrm>
            <a:off x="4247719" y="31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8BD5AD6-A8D4-7846-BA6E-6FFBDB7419E0}"/>
              </a:ext>
            </a:extLst>
          </p:cNvPr>
          <p:cNvCxnSpPr>
            <a:cxnSpLocks/>
          </p:cNvCxnSpPr>
          <p:nvPr/>
        </p:nvCxnSpPr>
        <p:spPr>
          <a:xfrm flipV="1">
            <a:off x="4247719" y="31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6628BA5-6DC4-6347-B84E-AF74548433DC}"/>
              </a:ext>
            </a:extLst>
          </p:cNvPr>
          <p:cNvSpPr/>
          <p:nvPr/>
        </p:nvSpPr>
        <p:spPr>
          <a:xfrm>
            <a:off x="1547719" y="40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4179442-4CB8-0C44-AB94-473121A49D93}"/>
              </a:ext>
            </a:extLst>
          </p:cNvPr>
          <p:cNvCxnSpPr/>
          <p:nvPr/>
        </p:nvCxnSpPr>
        <p:spPr>
          <a:xfrm>
            <a:off x="1547719" y="40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C75415-2950-E940-A42F-9223BDC5A41A}"/>
              </a:ext>
            </a:extLst>
          </p:cNvPr>
          <p:cNvCxnSpPr>
            <a:cxnSpLocks/>
          </p:cNvCxnSpPr>
          <p:nvPr/>
        </p:nvCxnSpPr>
        <p:spPr>
          <a:xfrm flipV="1">
            <a:off x="1547719" y="40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A9A2732A-0D24-6F48-8CCE-40E49DC1444D}"/>
              </a:ext>
            </a:extLst>
          </p:cNvPr>
          <p:cNvSpPr/>
          <p:nvPr/>
        </p:nvSpPr>
        <p:spPr>
          <a:xfrm>
            <a:off x="2447719" y="40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0FDDF90-6138-BB45-B7DE-5B1CDEF51339}"/>
              </a:ext>
            </a:extLst>
          </p:cNvPr>
          <p:cNvCxnSpPr/>
          <p:nvPr/>
        </p:nvCxnSpPr>
        <p:spPr>
          <a:xfrm>
            <a:off x="2447719" y="40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1BA02EF-FA83-324F-B86B-808DFC58B3C4}"/>
              </a:ext>
            </a:extLst>
          </p:cNvPr>
          <p:cNvCxnSpPr>
            <a:cxnSpLocks/>
          </p:cNvCxnSpPr>
          <p:nvPr/>
        </p:nvCxnSpPr>
        <p:spPr>
          <a:xfrm flipV="1">
            <a:off x="2447719" y="40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BC83FD83-7F38-FD4F-9398-C89FBEFB9D3B}"/>
              </a:ext>
            </a:extLst>
          </p:cNvPr>
          <p:cNvSpPr/>
          <p:nvPr/>
        </p:nvSpPr>
        <p:spPr>
          <a:xfrm>
            <a:off x="3347719" y="40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D046832-2AD3-4140-A987-F117A0FC71C6}"/>
              </a:ext>
            </a:extLst>
          </p:cNvPr>
          <p:cNvCxnSpPr/>
          <p:nvPr/>
        </p:nvCxnSpPr>
        <p:spPr>
          <a:xfrm>
            <a:off x="3347719" y="40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F76C087-FBAC-AA44-936E-D4EAC59C0C63}"/>
              </a:ext>
            </a:extLst>
          </p:cNvPr>
          <p:cNvCxnSpPr>
            <a:cxnSpLocks/>
          </p:cNvCxnSpPr>
          <p:nvPr/>
        </p:nvCxnSpPr>
        <p:spPr>
          <a:xfrm flipV="1">
            <a:off x="3347719" y="40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2FD29A1E-6F95-F84B-87D3-569452162424}"/>
              </a:ext>
            </a:extLst>
          </p:cNvPr>
          <p:cNvSpPr/>
          <p:nvPr/>
        </p:nvSpPr>
        <p:spPr>
          <a:xfrm>
            <a:off x="4247719" y="40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DF9998E-F1AC-F945-9319-B22D49828C71}"/>
              </a:ext>
            </a:extLst>
          </p:cNvPr>
          <p:cNvCxnSpPr/>
          <p:nvPr/>
        </p:nvCxnSpPr>
        <p:spPr>
          <a:xfrm>
            <a:off x="4247719" y="40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AA55452-6A2F-DF40-88FF-1D83228A664F}"/>
              </a:ext>
            </a:extLst>
          </p:cNvPr>
          <p:cNvCxnSpPr>
            <a:cxnSpLocks/>
          </p:cNvCxnSpPr>
          <p:nvPr/>
        </p:nvCxnSpPr>
        <p:spPr>
          <a:xfrm flipV="1">
            <a:off x="4247719" y="40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60154558-2A5E-D24C-B041-FAAD0928BC1E}"/>
              </a:ext>
            </a:extLst>
          </p:cNvPr>
          <p:cNvSpPr/>
          <p:nvPr/>
        </p:nvSpPr>
        <p:spPr>
          <a:xfrm>
            <a:off x="1547719" y="49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372A10B-A5CB-C640-BAB4-3AB45F8F6834}"/>
              </a:ext>
            </a:extLst>
          </p:cNvPr>
          <p:cNvCxnSpPr/>
          <p:nvPr/>
        </p:nvCxnSpPr>
        <p:spPr>
          <a:xfrm>
            <a:off x="1547719" y="49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5E3A1D-FA18-7248-9300-9AA54218CA42}"/>
              </a:ext>
            </a:extLst>
          </p:cNvPr>
          <p:cNvCxnSpPr>
            <a:cxnSpLocks/>
          </p:cNvCxnSpPr>
          <p:nvPr/>
        </p:nvCxnSpPr>
        <p:spPr>
          <a:xfrm flipV="1">
            <a:off x="1547719" y="49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4D1CE0A-F805-1B49-9142-FA4C9E7F6C16}"/>
              </a:ext>
            </a:extLst>
          </p:cNvPr>
          <p:cNvSpPr/>
          <p:nvPr/>
        </p:nvSpPr>
        <p:spPr>
          <a:xfrm>
            <a:off x="2447719" y="49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6CBAE53-F4F9-6C40-87AD-CABA81FAD2DD}"/>
              </a:ext>
            </a:extLst>
          </p:cNvPr>
          <p:cNvCxnSpPr/>
          <p:nvPr/>
        </p:nvCxnSpPr>
        <p:spPr>
          <a:xfrm>
            <a:off x="2447719" y="49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DC033F-875D-8B47-8692-08FC6F991EDC}"/>
              </a:ext>
            </a:extLst>
          </p:cNvPr>
          <p:cNvCxnSpPr>
            <a:cxnSpLocks/>
          </p:cNvCxnSpPr>
          <p:nvPr/>
        </p:nvCxnSpPr>
        <p:spPr>
          <a:xfrm flipV="1">
            <a:off x="2447719" y="49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E903254-2F22-3942-A0D1-90CD6B93B337}"/>
              </a:ext>
            </a:extLst>
          </p:cNvPr>
          <p:cNvSpPr/>
          <p:nvPr/>
        </p:nvSpPr>
        <p:spPr>
          <a:xfrm>
            <a:off x="3347719" y="49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24AE9A1-B799-4F4B-AFA4-9745EA385C9C}"/>
              </a:ext>
            </a:extLst>
          </p:cNvPr>
          <p:cNvCxnSpPr/>
          <p:nvPr/>
        </p:nvCxnSpPr>
        <p:spPr>
          <a:xfrm>
            <a:off x="3347719" y="49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DF35C8D-139C-BA43-8A43-5342A513959D}"/>
              </a:ext>
            </a:extLst>
          </p:cNvPr>
          <p:cNvCxnSpPr>
            <a:cxnSpLocks/>
          </p:cNvCxnSpPr>
          <p:nvPr/>
        </p:nvCxnSpPr>
        <p:spPr>
          <a:xfrm flipV="1">
            <a:off x="3347719" y="49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FBEAEF8-D3F6-C44C-A47C-004078F409A5}"/>
              </a:ext>
            </a:extLst>
          </p:cNvPr>
          <p:cNvSpPr/>
          <p:nvPr/>
        </p:nvSpPr>
        <p:spPr>
          <a:xfrm>
            <a:off x="4247719" y="4936889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55E0425-80FC-C24D-B34C-279303A95C4F}"/>
              </a:ext>
            </a:extLst>
          </p:cNvPr>
          <p:cNvCxnSpPr/>
          <p:nvPr/>
        </p:nvCxnSpPr>
        <p:spPr>
          <a:xfrm>
            <a:off x="4247719" y="49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DF96367-6793-EA4F-BF97-A2A7DF7C373A}"/>
              </a:ext>
            </a:extLst>
          </p:cNvPr>
          <p:cNvCxnSpPr>
            <a:cxnSpLocks/>
          </p:cNvCxnSpPr>
          <p:nvPr/>
        </p:nvCxnSpPr>
        <p:spPr>
          <a:xfrm flipV="1">
            <a:off x="4247719" y="4936889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BE15E51C-27F1-9147-BEAE-B849A175FD23}"/>
              </a:ext>
            </a:extLst>
          </p:cNvPr>
          <p:cNvSpPr/>
          <p:nvPr/>
        </p:nvSpPr>
        <p:spPr>
          <a:xfrm>
            <a:off x="1532130" y="1915759"/>
            <a:ext cx="1863524" cy="335735"/>
          </a:xfrm>
          <a:custGeom>
            <a:avLst/>
            <a:gdLst>
              <a:gd name="connsiteX0" fmla="*/ 0 w 1863524"/>
              <a:gd name="connsiteY0" fmla="*/ 312586 h 335735"/>
              <a:gd name="connsiteX1" fmla="*/ 914400 w 1863524"/>
              <a:gd name="connsiteY1" fmla="*/ 69 h 335735"/>
              <a:gd name="connsiteX2" fmla="*/ 1863524 w 1863524"/>
              <a:gd name="connsiteY2" fmla="*/ 335735 h 33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524" h="335735">
                <a:moveTo>
                  <a:pt x="0" y="312586"/>
                </a:moveTo>
                <a:cubicBezTo>
                  <a:pt x="301906" y="154398"/>
                  <a:pt x="603813" y="-3789"/>
                  <a:pt x="914400" y="69"/>
                </a:cubicBezTo>
                <a:cubicBezTo>
                  <a:pt x="1224987" y="3927"/>
                  <a:pt x="1544255" y="169831"/>
                  <a:pt x="1863524" y="335735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7706F4ED-8288-5D4B-A0DE-61635A89789B}"/>
              </a:ext>
            </a:extLst>
          </p:cNvPr>
          <p:cNvSpPr/>
          <p:nvPr/>
        </p:nvSpPr>
        <p:spPr>
          <a:xfrm>
            <a:off x="3336144" y="1903281"/>
            <a:ext cx="1831762" cy="335735"/>
          </a:xfrm>
          <a:custGeom>
            <a:avLst/>
            <a:gdLst>
              <a:gd name="connsiteX0" fmla="*/ 0 w 1863524"/>
              <a:gd name="connsiteY0" fmla="*/ 312586 h 335735"/>
              <a:gd name="connsiteX1" fmla="*/ 914400 w 1863524"/>
              <a:gd name="connsiteY1" fmla="*/ 69 h 335735"/>
              <a:gd name="connsiteX2" fmla="*/ 1863524 w 1863524"/>
              <a:gd name="connsiteY2" fmla="*/ 335735 h 33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524" h="335735">
                <a:moveTo>
                  <a:pt x="0" y="312586"/>
                </a:moveTo>
                <a:cubicBezTo>
                  <a:pt x="301906" y="154398"/>
                  <a:pt x="603813" y="-3789"/>
                  <a:pt x="914400" y="69"/>
                </a:cubicBezTo>
                <a:cubicBezTo>
                  <a:pt x="1224987" y="3927"/>
                  <a:pt x="1544255" y="169831"/>
                  <a:pt x="1863524" y="335735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F9A8E7E6-C20A-604E-8139-EFAFEF60FCB8}"/>
              </a:ext>
            </a:extLst>
          </p:cNvPr>
          <p:cNvSpPr/>
          <p:nvPr/>
        </p:nvSpPr>
        <p:spPr>
          <a:xfrm rot="16200000">
            <a:off x="479197" y="2960443"/>
            <a:ext cx="1817157" cy="335735"/>
          </a:xfrm>
          <a:custGeom>
            <a:avLst/>
            <a:gdLst>
              <a:gd name="connsiteX0" fmla="*/ 0 w 1863524"/>
              <a:gd name="connsiteY0" fmla="*/ 312586 h 335735"/>
              <a:gd name="connsiteX1" fmla="*/ 914400 w 1863524"/>
              <a:gd name="connsiteY1" fmla="*/ 69 h 335735"/>
              <a:gd name="connsiteX2" fmla="*/ 1863524 w 1863524"/>
              <a:gd name="connsiteY2" fmla="*/ 335735 h 33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524" h="335735">
                <a:moveTo>
                  <a:pt x="0" y="312586"/>
                </a:moveTo>
                <a:cubicBezTo>
                  <a:pt x="301906" y="154398"/>
                  <a:pt x="603813" y="-3789"/>
                  <a:pt x="914400" y="69"/>
                </a:cubicBezTo>
                <a:cubicBezTo>
                  <a:pt x="1224987" y="3927"/>
                  <a:pt x="1544255" y="169831"/>
                  <a:pt x="1863524" y="335735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DC6CE9DE-8E9C-914F-94F9-5F470FF01AD1}"/>
              </a:ext>
            </a:extLst>
          </p:cNvPr>
          <p:cNvSpPr/>
          <p:nvPr/>
        </p:nvSpPr>
        <p:spPr>
          <a:xfrm rot="16200000">
            <a:off x="471273" y="4777600"/>
            <a:ext cx="1817157" cy="335735"/>
          </a:xfrm>
          <a:custGeom>
            <a:avLst/>
            <a:gdLst>
              <a:gd name="connsiteX0" fmla="*/ 0 w 1863524"/>
              <a:gd name="connsiteY0" fmla="*/ 312586 h 335735"/>
              <a:gd name="connsiteX1" fmla="*/ 914400 w 1863524"/>
              <a:gd name="connsiteY1" fmla="*/ 69 h 335735"/>
              <a:gd name="connsiteX2" fmla="*/ 1863524 w 1863524"/>
              <a:gd name="connsiteY2" fmla="*/ 335735 h 33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524" h="335735">
                <a:moveTo>
                  <a:pt x="0" y="312586"/>
                </a:moveTo>
                <a:cubicBezTo>
                  <a:pt x="301906" y="154398"/>
                  <a:pt x="603813" y="-3789"/>
                  <a:pt x="914400" y="69"/>
                </a:cubicBezTo>
                <a:cubicBezTo>
                  <a:pt x="1224987" y="3927"/>
                  <a:pt x="1544255" y="169831"/>
                  <a:pt x="1863524" y="335735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40B712C-DA39-A541-A182-3737E180C960}"/>
              </a:ext>
            </a:extLst>
          </p:cNvPr>
          <p:cNvSpPr/>
          <p:nvPr/>
        </p:nvSpPr>
        <p:spPr>
          <a:xfrm>
            <a:off x="6620477" y="22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E7510E1-21AE-E947-950B-CC0A739F2ECF}"/>
              </a:ext>
            </a:extLst>
          </p:cNvPr>
          <p:cNvCxnSpPr/>
          <p:nvPr/>
        </p:nvCxnSpPr>
        <p:spPr>
          <a:xfrm>
            <a:off x="6620477" y="22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7BBE086-FB0A-3A4F-923F-23F735DED634}"/>
              </a:ext>
            </a:extLst>
          </p:cNvPr>
          <p:cNvSpPr/>
          <p:nvPr/>
        </p:nvSpPr>
        <p:spPr>
          <a:xfrm>
            <a:off x="7520477" y="22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4A0C65A-DB6F-B349-9E17-B0178534CEA7}"/>
              </a:ext>
            </a:extLst>
          </p:cNvPr>
          <p:cNvCxnSpPr>
            <a:cxnSpLocks/>
          </p:cNvCxnSpPr>
          <p:nvPr/>
        </p:nvCxnSpPr>
        <p:spPr>
          <a:xfrm flipV="1">
            <a:off x="7520477" y="22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064B35F-3517-4C44-A5A2-39A8180113B9}"/>
              </a:ext>
            </a:extLst>
          </p:cNvPr>
          <p:cNvSpPr/>
          <p:nvPr/>
        </p:nvSpPr>
        <p:spPr>
          <a:xfrm>
            <a:off x="8420477" y="22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8C2B1A-9552-FD4C-8CA7-8F5EF3A2D750}"/>
              </a:ext>
            </a:extLst>
          </p:cNvPr>
          <p:cNvCxnSpPr/>
          <p:nvPr/>
        </p:nvCxnSpPr>
        <p:spPr>
          <a:xfrm>
            <a:off x="8420477" y="22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C821369-3DAD-AF42-84AF-DA543F6497BD}"/>
              </a:ext>
            </a:extLst>
          </p:cNvPr>
          <p:cNvSpPr/>
          <p:nvPr/>
        </p:nvSpPr>
        <p:spPr>
          <a:xfrm>
            <a:off x="9320477" y="22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EB92F34-047E-4E49-B87F-820D18418C0E}"/>
              </a:ext>
            </a:extLst>
          </p:cNvPr>
          <p:cNvCxnSpPr>
            <a:cxnSpLocks/>
          </p:cNvCxnSpPr>
          <p:nvPr/>
        </p:nvCxnSpPr>
        <p:spPr>
          <a:xfrm flipV="1">
            <a:off x="9320477" y="22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BE1D3D1-72D9-D64B-B5FA-A8DDB5A424C7}"/>
              </a:ext>
            </a:extLst>
          </p:cNvPr>
          <p:cNvSpPr/>
          <p:nvPr/>
        </p:nvSpPr>
        <p:spPr>
          <a:xfrm>
            <a:off x="6620477" y="31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806BE2A-D657-4547-9BB6-5CDB0B0AFFD7}"/>
              </a:ext>
            </a:extLst>
          </p:cNvPr>
          <p:cNvCxnSpPr>
            <a:cxnSpLocks/>
          </p:cNvCxnSpPr>
          <p:nvPr/>
        </p:nvCxnSpPr>
        <p:spPr>
          <a:xfrm flipV="1">
            <a:off x="6620477" y="31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820E46A-0B46-4F4F-BE91-3BD15E05C503}"/>
              </a:ext>
            </a:extLst>
          </p:cNvPr>
          <p:cNvSpPr/>
          <p:nvPr/>
        </p:nvSpPr>
        <p:spPr>
          <a:xfrm>
            <a:off x="7520477" y="31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C17F324-77CA-6E44-97F8-EB81555A7E76}"/>
              </a:ext>
            </a:extLst>
          </p:cNvPr>
          <p:cNvCxnSpPr/>
          <p:nvPr/>
        </p:nvCxnSpPr>
        <p:spPr>
          <a:xfrm>
            <a:off x="7520477" y="31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6ADC17-A788-0943-A1E0-2C3E65D492F2}"/>
              </a:ext>
            </a:extLst>
          </p:cNvPr>
          <p:cNvSpPr/>
          <p:nvPr/>
        </p:nvSpPr>
        <p:spPr>
          <a:xfrm>
            <a:off x="8420477" y="31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D696885-CD53-B345-A8C2-B2C6B7E0BEBC}"/>
              </a:ext>
            </a:extLst>
          </p:cNvPr>
          <p:cNvCxnSpPr>
            <a:cxnSpLocks/>
          </p:cNvCxnSpPr>
          <p:nvPr/>
        </p:nvCxnSpPr>
        <p:spPr>
          <a:xfrm flipV="1">
            <a:off x="8420477" y="31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A5D38C8-3205-2E40-953B-60FA5F3ECD6E}"/>
              </a:ext>
            </a:extLst>
          </p:cNvPr>
          <p:cNvSpPr/>
          <p:nvPr/>
        </p:nvSpPr>
        <p:spPr>
          <a:xfrm>
            <a:off x="9320477" y="31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EF55785-A05C-E845-B17E-614E0AE3D718}"/>
              </a:ext>
            </a:extLst>
          </p:cNvPr>
          <p:cNvCxnSpPr/>
          <p:nvPr/>
        </p:nvCxnSpPr>
        <p:spPr>
          <a:xfrm>
            <a:off x="9320477" y="31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9590027-DCDC-EA4A-B8BD-A2B4618DEA5D}"/>
              </a:ext>
            </a:extLst>
          </p:cNvPr>
          <p:cNvSpPr/>
          <p:nvPr/>
        </p:nvSpPr>
        <p:spPr>
          <a:xfrm>
            <a:off x="6620477" y="40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DFAB9-CA0C-674F-B045-D78AB29A784F}"/>
              </a:ext>
            </a:extLst>
          </p:cNvPr>
          <p:cNvCxnSpPr/>
          <p:nvPr/>
        </p:nvCxnSpPr>
        <p:spPr>
          <a:xfrm>
            <a:off x="6620477" y="40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62B6823-EFCA-634A-AD69-0647F6C2B8B6}"/>
              </a:ext>
            </a:extLst>
          </p:cNvPr>
          <p:cNvSpPr/>
          <p:nvPr/>
        </p:nvSpPr>
        <p:spPr>
          <a:xfrm>
            <a:off x="7520477" y="40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5104DEC-7C11-F34F-9728-477B678CFC27}"/>
              </a:ext>
            </a:extLst>
          </p:cNvPr>
          <p:cNvCxnSpPr>
            <a:cxnSpLocks/>
          </p:cNvCxnSpPr>
          <p:nvPr/>
        </p:nvCxnSpPr>
        <p:spPr>
          <a:xfrm flipV="1">
            <a:off x="7520477" y="40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13F0D64-3455-004A-9154-65AE63EBC812}"/>
              </a:ext>
            </a:extLst>
          </p:cNvPr>
          <p:cNvSpPr/>
          <p:nvPr/>
        </p:nvSpPr>
        <p:spPr>
          <a:xfrm>
            <a:off x="8420477" y="40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C1ADA2E-FF59-BC4E-A4D5-A871CEFBB459}"/>
              </a:ext>
            </a:extLst>
          </p:cNvPr>
          <p:cNvCxnSpPr/>
          <p:nvPr/>
        </p:nvCxnSpPr>
        <p:spPr>
          <a:xfrm>
            <a:off x="8420477" y="40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29DB2BF-555A-1344-921A-68BE850F9296}"/>
              </a:ext>
            </a:extLst>
          </p:cNvPr>
          <p:cNvSpPr/>
          <p:nvPr/>
        </p:nvSpPr>
        <p:spPr>
          <a:xfrm>
            <a:off x="9320477" y="40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4DD754A-0D80-7548-9EDB-278B1B52A585}"/>
              </a:ext>
            </a:extLst>
          </p:cNvPr>
          <p:cNvCxnSpPr>
            <a:cxnSpLocks/>
          </p:cNvCxnSpPr>
          <p:nvPr/>
        </p:nvCxnSpPr>
        <p:spPr>
          <a:xfrm flipV="1">
            <a:off x="9320477" y="40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D2F6130-E56C-8443-B230-195DEC37E1EF}"/>
              </a:ext>
            </a:extLst>
          </p:cNvPr>
          <p:cNvSpPr/>
          <p:nvPr/>
        </p:nvSpPr>
        <p:spPr>
          <a:xfrm>
            <a:off x="6620477" y="49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3CCBB5E-BADF-354D-8A5D-ACADF137A454}"/>
              </a:ext>
            </a:extLst>
          </p:cNvPr>
          <p:cNvCxnSpPr>
            <a:cxnSpLocks/>
          </p:cNvCxnSpPr>
          <p:nvPr/>
        </p:nvCxnSpPr>
        <p:spPr>
          <a:xfrm flipV="1">
            <a:off x="6620477" y="49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68DE9C3-46AF-B845-A3BC-33EA1E056BAF}"/>
              </a:ext>
            </a:extLst>
          </p:cNvPr>
          <p:cNvSpPr/>
          <p:nvPr/>
        </p:nvSpPr>
        <p:spPr>
          <a:xfrm>
            <a:off x="7520477" y="49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06CC9399-972B-5A49-BE0E-F10758C020B8}"/>
              </a:ext>
            </a:extLst>
          </p:cNvPr>
          <p:cNvCxnSpPr/>
          <p:nvPr/>
        </p:nvCxnSpPr>
        <p:spPr>
          <a:xfrm>
            <a:off x="7520477" y="49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1854826-5422-8E4B-A621-15DBC4C4935C}"/>
              </a:ext>
            </a:extLst>
          </p:cNvPr>
          <p:cNvSpPr/>
          <p:nvPr/>
        </p:nvSpPr>
        <p:spPr>
          <a:xfrm>
            <a:off x="8420477" y="49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E658C7D-0194-AA40-96CB-4DEB5A1CE212}"/>
              </a:ext>
            </a:extLst>
          </p:cNvPr>
          <p:cNvCxnSpPr>
            <a:cxnSpLocks/>
          </p:cNvCxnSpPr>
          <p:nvPr/>
        </p:nvCxnSpPr>
        <p:spPr>
          <a:xfrm flipV="1">
            <a:off x="8420477" y="49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7BDFDBA-D7D2-DF49-9598-F9A5AC5C304E}"/>
              </a:ext>
            </a:extLst>
          </p:cNvPr>
          <p:cNvSpPr/>
          <p:nvPr/>
        </p:nvSpPr>
        <p:spPr>
          <a:xfrm>
            <a:off x="9320477" y="4954046"/>
            <a:ext cx="900000" cy="9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50F66EDE-AB5B-4D4B-8064-5E6A847F1CFF}"/>
              </a:ext>
            </a:extLst>
          </p:cNvPr>
          <p:cNvCxnSpPr/>
          <p:nvPr/>
        </p:nvCxnSpPr>
        <p:spPr>
          <a:xfrm>
            <a:off x="9320477" y="4954046"/>
            <a:ext cx="900000" cy="9000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reeform 158">
            <a:extLst>
              <a:ext uri="{FF2B5EF4-FFF2-40B4-BE49-F238E27FC236}">
                <a16:creationId xmlns:a16="http://schemas.microsoft.com/office/drawing/2014/main" id="{613AEA36-45F8-B44C-948E-DA5ED2EBC99E}"/>
              </a:ext>
            </a:extLst>
          </p:cNvPr>
          <p:cNvSpPr/>
          <p:nvPr/>
        </p:nvSpPr>
        <p:spPr>
          <a:xfrm>
            <a:off x="6604888" y="1932916"/>
            <a:ext cx="1863524" cy="335735"/>
          </a:xfrm>
          <a:custGeom>
            <a:avLst/>
            <a:gdLst>
              <a:gd name="connsiteX0" fmla="*/ 0 w 1863524"/>
              <a:gd name="connsiteY0" fmla="*/ 312586 h 335735"/>
              <a:gd name="connsiteX1" fmla="*/ 914400 w 1863524"/>
              <a:gd name="connsiteY1" fmla="*/ 69 h 335735"/>
              <a:gd name="connsiteX2" fmla="*/ 1863524 w 1863524"/>
              <a:gd name="connsiteY2" fmla="*/ 335735 h 33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524" h="335735">
                <a:moveTo>
                  <a:pt x="0" y="312586"/>
                </a:moveTo>
                <a:cubicBezTo>
                  <a:pt x="301906" y="154398"/>
                  <a:pt x="603813" y="-3789"/>
                  <a:pt x="914400" y="69"/>
                </a:cubicBezTo>
                <a:cubicBezTo>
                  <a:pt x="1224987" y="3927"/>
                  <a:pt x="1544255" y="169831"/>
                  <a:pt x="1863524" y="335735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BB3215EB-CF03-5947-B24A-DC0A402A29EF}"/>
              </a:ext>
            </a:extLst>
          </p:cNvPr>
          <p:cNvSpPr/>
          <p:nvPr/>
        </p:nvSpPr>
        <p:spPr>
          <a:xfrm>
            <a:off x="8408902" y="1920438"/>
            <a:ext cx="1831762" cy="335735"/>
          </a:xfrm>
          <a:custGeom>
            <a:avLst/>
            <a:gdLst>
              <a:gd name="connsiteX0" fmla="*/ 0 w 1863524"/>
              <a:gd name="connsiteY0" fmla="*/ 312586 h 335735"/>
              <a:gd name="connsiteX1" fmla="*/ 914400 w 1863524"/>
              <a:gd name="connsiteY1" fmla="*/ 69 h 335735"/>
              <a:gd name="connsiteX2" fmla="*/ 1863524 w 1863524"/>
              <a:gd name="connsiteY2" fmla="*/ 335735 h 33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524" h="335735">
                <a:moveTo>
                  <a:pt x="0" y="312586"/>
                </a:moveTo>
                <a:cubicBezTo>
                  <a:pt x="301906" y="154398"/>
                  <a:pt x="603813" y="-3789"/>
                  <a:pt x="914400" y="69"/>
                </a:cubicBezTo>
                <a:cubicBezTo>
                  <a:pt x="1224987" y="3927"/>
                  <a:pt x="1544255" y="169831"/>
                  <a:pt x="1863524" y="335735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F97302D3-D7A9-C544-9A89-D29DE770D570}"/>
              </a:ext>
            </a:extLst>
          </p:cNvPr>
          <p:cNvSpPr/>
          <p:nvPr/>
        </p:nvSpPr>
        <p:spPr>
          <a:xfrm rot="16200000">
            <a:off x="5551955" y="2977600"/>
            <a:ext cx="1817157" cy="335735"/>
          </a:xfrm>
          <a:custGeom>
            <a:avLst/>
            <a:gdLst>
              <a:gd name="connsiteX0" fmla="*/ 0 w 1863524"/>
              <a:gd name="connsiteY0" fmla="*/ 312586 h 335735"/>
              <a:gd name="connsiteX1" fmla="*/ 914400 w 1863524"/>
              <a:gd name="connsiteY1" fmla="*/ 69 h 335735"/>
              <a:gd name="connsiteX2" fmla="*/ 1863524 w 1863524"/>
              <a:gd name="connsiteY2" fmla="*/ 335735 h 33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524" h="335735">
                <a:moveTo>
                  <a:pt x="0" y="312586"/>
                </a:moveTo>
                <a:cubicBezTo>
                  <a:pt x="301906" y="154398"/>
                  <a:pt x="603813" y="-3789"/>
                  <a:pt x="914400" y="69"/>
                </a:cubicBezTo>
                <a:cubicBezTo>
                  <a:pt x="1224987" y="3927"/>
                  <a:pt x="1544255" y="169831"/>
                  <a:pt x="1863524" y="335735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06A3B667-CC61-4D42-A80A-0C1A2D6E1102}"/>
              </a:ext>
            </a:extLst>
          </p:cNvPr>
          <p:cNvSpPr/>
          <p:nvPr/>
        </p:nvSpPr>
        <p:spPr>
          <a:xfrm rot="16200000">
            <a:off x="5544031" y="4794757"/>
            <a:ext cx="1817157" cy="335735"/>
          </a:xfrm>
          <a:custGeom>
            <a:avLst/>
            <a:gdLst>
              <a:gd name="connsiteX0" fmla="*/ 0 w 1863524"/>
              <a:gd name="connsiteY0" fmla="*/ 312586 h 335735"/>
              <a:gd name="connsiteX1" fmla="*/ 914400 w 1863524"/>
              <a:gd name="connsiteY1" fmla="*/ 69 h 335735"/>
              <a:gd name="connsiteX2" fmla="*/ 1863524 w 1863524"/>
              <a:gd name="connsiteY2" fmla="*/ 335735 h 33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524" h="335735">
                <a:moveTo>
                  <a:pt x="0" y="312586"/>
                </a:moveTo>
                <a:cubicBezTo>
                  <a:pt x="301906" y="154398"/>
                  <a:pt x="603813" y="-3789"/>
                  <a:pt x="914400" y="69"/>
                </a:cubicBezTo>
                <a:cubicBezTo>
                  <a:pt x="1224987" y="3927"/>
                  <a:pt x="1544255" y="169831"/>
                  <a:pt x="1863524" y="335735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646B665A-F22A-7440-8FF0-1CEA7F4AFC18}"/>
              </a:ext>
            </a:extLst>
          </p:cNvPr>
          <p:cNvSpPr/>
          <p:nvPr/>
        </p:nvSpPr>
        <p:spPr>
          <a:xfrm>
            <a:off x="1773572" y="6042765"/>
            <a:ext cx="2810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A structured network</a:t>
            </a:r>
            <a:endParaRPr lang="en-CN" sz="2400" dirty="0">
              <a:latin typeface="+mj-lt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DF7BA06-F3A9-A34E-A991-E7921A625998}"/>
              </a:ext>
            </a:extLst>
          </p:cNvPr>
          <p:cNvSpPr/>
          <p:nvPr/>
        </p:nvSpPr>
        <p:spPr>
          <a:xfrm>
            <a:off x="7050036" y="6046672"/>
            <a:ext cx="2717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A simplified network</a:t>
            </a:r>
            <a:endParaRPr lang="en-CN" sz="2400" dirty="0">
              <a:latin typeface="+mj-lt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E2410D-9210-2C41-AF05-A8AF39F174E3}"/>
              </a:ext>
            </a:extLst>
          </p:cNvPr>
          <p:cNvCxnSpPr/>
          <p:nvPr/>
        </p:nvCxnSpPr>
        <p:spPr>
          <a:xfrm>
            <a:off x="1640247" y="1368206"/>
            <a:ext cx="6366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BFFD0284-67D3-EA46-A65A-BAB8D7FB6D19}"/>
              </a:ext>
            </a:extLst>
          </p:cNvPr>
          <p:cNvCxnSpPr/>
          <p:nvPr/>
        </p:nvCxnSpPr>
        <p:spPr>
          <a:xfrm>
            <a:off x="5824844" y="1368206"/>
            <a:ext cx="636607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80004D5-D4AD-CA48-9AB4-B70FCD1B3D29}"/>
              </a:ext>
            </a:extLst>
          </p:cNvPr>
          <p:cNvCxnSpPr/>
          <p:nvPr/>
        </p:nvCxnSpPr>
        <p:spPr>
          <a:xfrm>
            <a:off x="8547800" y="1360597"/>
            <a:ext cx="636607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0D3D1CB-0890-B649-AE8A-7FB5AB87C06D}"/>
              </a:ext>
            </a:extLst>
          </p:cNvPr>
          <p:cNvSpPr/>
          <p:nvPr/>
        </p:nvSpPr>
        <p:spPr>
          <a:xfrm>
            <a:off x="2307410" y="1123424"/>
            <a:ext cx="2949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Horizontal and vertical</a:t>
            </a:r>
            <a:endParaRPr lang="en-CN" sz="2400" dirty="0">
              <a:latin typeface="+mj-lt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6A7E773-6B7A-A147-A722-25B5E5BD1A6A}"/>
              </a:ext>
            </a:extLst>
          </p:cNvPr>
          <p:cNvSpPr/>
          <p:nvPr/>
        </p:nvSpPr>
        <p:spPr>
          <a:xfrm>
            <a:off x="6523444" y="1137373"/>
            <a:ext cx="1258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Diagonal</a:t>
            </a:r>
            <a:endParaRPr lang="en-CN" sz="2400" dirty="0">
              <a:latin typeface="+mj-lt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F203A02-62E1-6E44-87A1-9EFEB8A36F8A}"/>
              </a:ext>
            </a:extLst>
          </p:cNvPr>
          <p:cNvSpPr/>
          <p:nvPr/>
        </p:nvSpPr>
        <p:spPr>
          <a:xfrm>
            <a:off x="9188677" y="1130977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Bending</a:t>
            </a:r>
            <a:endParaRPr lang="en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053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7" grpId="0" animBg="1"/>
      <p:bldP spid="108" grpId="0" animBg="1"/>
      <p:bldP spid="110" grpId="0" animBg="1"/>
      <p:bldP spid="111" grpId="0" animBg="1"/>
      <p:bldP spid="114" grpId="0" animBg="1"/>
      <p:bldP spid="117" grpId="0" animBg="1"/>
      <p:bldP spid="120" grpId="0" animBg="1"/>
      <p:bldP spid="123" grpId="0" animBg="1"/>
      <p:bldP spid="126" grpId="0" animBg="1"/>
      <p:bldP spid="129" grpId="0" animBg="1"/>
      <p:bldP spid="132" grpId="0" animBg="1"/>
      <p:bldP spid="135" grpId="0" animBg="1"/>
      <p:bldP spid="138" grpId="0" animBg="1"/>
      <p:bldP spid="141" grpId="0" animBg="1"/>
      <p:bldP spid="144" grpId="0" animBg="1"/>
      <p:bldP spid="147" grpId="0" animBg="1"/>
      <p:bldP spid="150" grpId="0" animBg="1"/>
      <p:bldP spid="153" grpId="0" animBg="1"/>
      <p:bldP spid="156" grpId="0" animBg="1"/>
      <p:bldP spid="159" grpId="0" animBg="1"/>
      <p:bldP spid="160" grpId="0" animBg="1"/>
      <p:bldP spid="161" grpId="0" animBg="1"/>
      <p:bldP spid="162" grpId="0" animBg="1"/>
      <p:bldP spid="164" grpId="0"/>
      <p:bldP spid="168" grpId="0"/>
      <p:bldP spid="1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Unstructured Spring Networks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E3FE3CE1-EF50-064F-9C56-2A1A87FE15B8}"/>
              </a:ext>
            </a:extLst>
          </p:cNvPr>
          <p:cNvSpPr txBox="1">
            <a:spLocks/>
          </p:cNvSpPr>
          <p:nvPr/>
        </p:nvSpPr>
        <p:spPr>
          <a:xfrm>
            <a:off x="811658" y="112693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We can also turn an unstructured triangle mesh into a spring network for simulation.</a:t>
            </a:r>
            <a:endParaRPr lang="en-CN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60B82D-39DB-734E-8CB1-544B2D3E3C03}"/>
              </a:ext>
            </a:extLst>
          </p:cNvPr>
          <p:cNvCxnSpPr/>
          <p:nvPr/>
        </p:nvCxnSpPr>
        <p:spPr>
          <a:xfrm>
            <a:off x="1666755" y="2526401"/>
            <a:ext cx="659757" cy="8796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0F9956D-5239-2842-BF42-74B0E02A649B}"/>
              </a:ext>
            </a:extLst>
          </p:cNvPr>
          <p:cNvCxnSpPr>
            <a:cxnSpLocks/>
          </p:cNvCxnSpPr>
          <p:nvPr/>
        </p:nvCxnSpPr>
        <p:spPr>
          <a:xfrm>
            <a:off x="2340017" y="3406077"/>
            <a:ext cx="1190262" cy="2074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A52FC18-50B8-774C-9747-5ED8D92F8A3D}"/>
              </a:ext>
            </a:extLst>
          </p:cNvPr>
          <p:cNvCxnSpPr>
            <a:cxnSpLocks/>
          </p:cNvCxnSpPr>
          <p:nvPr/>
        </p:nvCxnSpPr>
        <p:spPr>
          <a:xfrm>
            <a:off x="2340017" y="3406077"/>
            <a:ext cx="98384" cy="10871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12613BC-C697-DC4C-A967-63AA70BAC38E}"/>
              </a:ext>
            </a:extLst>
          </p:cNvPr>
          <p:cNvCxnSpPr>
            <a:cxnSpLocks/>
          </p:cNvCxnSpPr>
          <p:nvPr/>
        </p:nvCxnSpPr>
        <p:spPr>
          <a:xfrm flipH="1">
            <a:off x="2326512" y="2318057"/>
            <a:ext cx="768752" cy="11109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0C1A358-935F-4340-BF4A-76848ACEEAE4}"/>
              </a:ext>
            </a:extLst>
          </p:cNvPr>
          <p:cNvCxnSpPr>
            <a:cxnSpLocks/>
          </p:cNvCxnSpPr>
          <p:nvPr/>
        </p:nvCxnSpPr>
        <p:spPr>
          <a:xfrm flipH="1">
            <a:off x="1307939" y="3429000"/>
            <a:ext cx="1032078" cy="52063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361BA86-E899-D24C-A0DC-DDA57651E366}"/>
              </a:ext>
            </a:extLst>
          </p:cNvPr>
          <p:cNvCxnSpPr>
            <a:cxnSpLocks/>
          </p:cNvCxnSpPr>
          <p:nvPr/>
        </p:nvCxnSpPr>
        <p:spPr>
          <a:xfrm flipH="1">
            <a:off x="1306976" y="4516114"/>
            <a:ext cx="1131426" cy="10116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7401751-A326-624A-B692-BE7435FE906B}"/>
              </a:ext>
            </a:extLst>
          </p:cNvPr>
          <p:cNvCxnSpPr>
            <a:cxnSpLocks/>
          </p:cNvCxnSpPr>
          <p:nvPr/>
        </p:nvCxnSpPr>
        <p:spPr>
          <a:xfrm flipH="1" flipV="1">
            <a:off x="1271286" y="3984870"/>
            <a:ext cx="1193159" cy="5312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7782FD9-F854-B949-9955-A4811F9C2B79}"/>
              </a:ext>
            </a:extLst>
          </p:cNvPr>
          <p:cNvCxnSpPr>
            <a:cxnSpLocks/>
          </p:cNvCxnSpPr>
          <p:nvPr/>
        </p:nvCxnSpPr>
        <p:spPr>
          <a:xfrm>
            <a:off x="1286720" y="3972557"/>
            <a:ext cx="20255" cy="15551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5CF1403-0FBD-3D43-B6B2-C760D9F38BE8}"/>
              </a:ext>
            </a:extLst>
          </p:cNvPr>
          <p:cNvCxnSpPr>
            <a:cxnSpLocks/>
          </p:cNvCxnSpPr>
          <p:nvPr/>
        </p:nvCxnSpPr>
        <p:spPr>
          <a:xfrm flipH="1">
            <a:off x="1286720" y="2539576"/>
            <a:ext cx="366531" cy="1445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BDDE000-3D10-ED45-8BB9-CB45CFBEB96C}"/>
              </a:ext>
            </a:extLst>
          </p:cNvPr>
          <p:cNvCxnSpPr>
            <a:cxnSpLocks/>
          </p:cNvCxnSpPr>
          <p:nvPr/>
        </p:nvCxnSpPr>
        <p:spPr>
          <a:xfrm flipH="1">
            <a:off x="1653250" y="2338488"/>
            <a:ext cx="1442015" cy="1879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420A166-C0E6-7E4B-BECC-CF23279A517D}"/>
              </a:ext>
            </a:extLst>
          </p:cNvPr>
          <p:cNvCxnSpPr>
            <a:cxnSpLocks/>
          </p:cNvCxnSpPr>
          <p:nvPr/>
        </p:nvCxnSpPr>
        <p:spPr>
          <a:xfrm>
            <a:off x="3108770" y="2338488"/>
            <a:ext cx="396431" cy="1297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E6476A-8AC6-9148-9F97-B5F9FC7737DA}"/>
              </a:ext>
            </a:extLst>
          </p:cNvPr>
          <p:cNvCxnSpPr>
            <a:cxnSpLocks/>
          </p:cNvCxnSpPr>
          <p:nvPr/>
        </p:nvCxnSpPr>
        <p:spPr>
          <a:xfrm flipH="1">
            <a:off x="2477467" y="3647677"/>
            <a:ext cx="1014715" cy="8576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C6C17A70-2DA6-4241-998C-892FA0A20C2C}"/>
              </a:ext>
            </a:extLst>
          </p:cNvPr>
          <p:cNvCxnSpPr>
            <a:cxnSpLocks/>
          </p:cNvCxnSpPr>
          <p:nvPr/>
        </p:nvCxnSpPr>
        <p:spPr>
          <a:xfrm>
            <a:off x="2451424" y="4516114"/>
            <a:ext cx="259464" cy="11961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9A549B3-0BC0-5941-8DCC-9F7894420572}"/>
              </a:ext>
            </a:extLst>
          </p:cNvPr>
          <p:cNvCxnSpPr>
            <a:cxnSpLocks/>
          </p:cNvCxnSpPr>
          <p:nvPr/>
        </p:nvCxnSpPr>
        <p:spPr>
          <a:xfrm>
            <a:off x="3492183" y="3628746"/>
            <a:ext cx="292739" cy="13581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4212D30-A87C-CB45-8015-A68D2D7F6466}"/>
              </a:ext>
            </a:extLst>
          </p:cNvPr>
          <p:cNvCxnSpPr>
            <a:cxnSpLocks/>
          </p:cNvCxnSpPr>
          <p:nvPr/>
        </p:nvCxnSpPr>
        <p:spPr>
          <a:xfrm flipH="1">
            <a:off x="3522084" y="2338488"/>
            <a:ext cx="997836" cy="13044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3C4054C-FD3A-3F40-AE7C-A7FADD0F222E}"/>
              </a:ext>
            </a:extLst>
          </p:cNvPr>
          <p:cNvCxnSpPr>
            <a:cxnSpLocks/>
          </p:cNvCxnSpPr>
          <p:nvPr/>
        </p:nvCxnSpPr>
        <p:spPr>
          <a:xfrm flipH="1">
            <a:off x="3108769" y="2346007"/>
            <a:ext cx="139812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D969D4-F27D-AC4A-8AAB-9C08E745B767}"/>
              </a:ext>
            </a:extLst>
          </p:cNvPr>
          <p:cNvCxnSpPr>
            <a:cxnSpLocks/>
          </p:cNvCxnSpPr>
          <p:nvPr/>
        </p:nvCxnSpPr>
        <p:spPr>
          <a:xfrm flipH="1" flipV="1">
            <a:off x="2464445" y="4514867"/>
            <a:ext cx="1320477" cy="4340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3391216-4B24-214A-AB6D-2D28318AE12A}"/>
              </a:ext>
            </a:extLst>
          </p:cNvPr>
          <p:cNvCxnSpPr>
            <a:cxnSpLocks/>
          </p:cNvCxnSpPr>
          <p:nvPr/>
        </p:nvCxnSpPr>
        <p:spPr>
          <a:xfrm>
            <a:off x="4506898" y="2350188"/>
            <a:ext cx="224988" cy="16637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CDB9B26-DA8F-0D44-A7B7-C3CFA866C4D5}"/>
              </a:ext>
            </a:extLst>
          </p:cNvPr>
          <p:cNvCxnSpPr>
            <a:cxnSpLocks/>
          </p:cNvCxnSpPr>
          <p:nvPr/>
        </p:nvCxnSpPr>
        <p:spPr>
          <a:xfrm flipH="1" flipV="1">
            <a:off x="3479160" y="3636438"/>
            <a:ext cx="1253697" cy="3484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DB72780-E889-8D44-8C82-82D08746F0E0}"/>
              </a:ext>
            </a:extLst>
          </p:cNvPr>
          <p:cNvCxnSpPr>
            <a:cxnSpLocks/>
          </p:cNvCxnSpPr>
          <p:nvPr/>
        </p:nvCxnSpPr>
        <p:spPr>
          <a:xfrm flipH="1">
            <a:off x="3784923" y="4013969"/>
            <a:ext cx="947934" cy="9349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098DE3F-4914-6A45-A4C6-085EF3981425}"/>
              </a:ext>
            </a:extLst>
          </p:cNvPr>
          <p:cNvCxnSpPr>
            <a:cxnSpLocks/>
          </p:cNvCxnSpPr>
          <p:nvPr/>
        </p:nvCxnSpPr>
        <p:spPr>
          <a:xfrm flipH="1">
            <a:off x="2701487" y="4947701"/>
            <a:ext cx="1072352" cy="7645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F007382C-BC89-4140-8C92-C547E96D945A}"/>
              </a:ext>
            </a:extLst>
          </p:cNvPr>
          <p:cNvCxnSpPr>
            <a:cxnSpLocks/>
          </p:cNvCxnSpPr>
          <p:nvPr/>
        </p:nvCxnSpPr>
        <p:spPr>
          <a:xfrm flipH="1" flipV="1">
            <a:off x="1307939" y="5527737"/>
            <a:ext cx="1414414" cy="1845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84BB8A1B-E915-6743-937A-53213E70530B}"/>
              </a:ext>
            </a:extLst>
          </p:cNvPr>
          <p:cNvCxnSpPr>
            <a:cxnSpLocks/>
          </p:cNvCxnSpPr>
          <p:nvPr/>
        </p:nvCxnSpPr>
        <p:spPr>
          <a:xfrm flipH="1" flipV="1">
            <a:off x="2710888" y="5712252"/>
            <a:ext cx="1538830" cy="200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207E942-6847-A147-A03C-DB945A9A2AED}"/>
              </a:ext>
            </a:extLst>
          </p:cNvPr>
          <p:cNvCxnSpPr>
            <a:cxnSpLocks/>
          </p:cNvCxnSpPr>
          <p:nvPr/>
        </p:nvCxnSpPr>
        <p:spPr>
          <a:xfrm>
            <a:off x="3779860" y="4949108"/>
            <a:ext cx="1294210" cy="287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58AF3A36-603C-0343-9DCD-E04157E7ED0D}"/>
              </a:ext>
            </a:extLst>
          </p:cNvPr>
          <p:cNvCxnSpPr>
            <a:cxnSpLocks/>
          </p:cNvCxnSpPr>
          <p:nvPr/>
        </p:nvCxnSpPr>
        <p:spPr>
          <a:xfrm>
            <a:off x="4732857" y="3972557"/>
            <a:ext cx="318783" cy="12638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6134C31C-3602-3649-B588-517FFEE1C5D2}"/>
              </a:ext>
            </a:extLst>
          </p:cNvPr>
          <p:cNvCxnSpPr>
            <a:cxnSpLocks/>
          </p:cNvCxnSpPr>
          <p:nvPr/>
        </p:nvCxnSpPr>
        <p:spPr>
          <a:xfrm flipH="1">
            <a:off x="4258890" y="5207347"/>
            <a:ext cx="792750" cy="705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4209183-5FBA-7F42-9AD8-11C4D8157741}"/>
              </a:ext>
            </a:extLst>
          </p:cNvPr>
          <p:cNvCxnSpPr>
            <a:cxnSpLocks/>
          </p:cNvCxnSpPr>
          <p:nvPr/>
        </p:nvCxnSpPr>
        <p:spPr>
          <a:xfrm>
            <a:off x="3774077" y="4978044"/>
            <a:ext cx="495896" cy="935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51EE9C8-7BDC-5547-B9B4-CC228974EEB4}"/>
              </a:ext>
            </a:extLst>
          </p:cNvPr>
          <p:cNvCxnSpPr/>
          <p:nvPr/>
        </p:nvCxnSpPr>
        <p:spPr>
          <a:xfrm>
            <a:off x="5749260" y="3341966"/>
            <a:ext cx="6366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1BB1748-901B-F140-99B7-11C7C69CD809}"/>
              </a:ext>
            </a:extLst>
          </p:cNvPr>
          <p:cNvCxnSpPr/>
          <p:nvPr/>
        </p:nvCxnSpPr>
        <p:spPr>
          <a:xfrm>
            <a:off x="5744990" y="3941975"/>
            <a:ext cx="636607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DFC6883-ACA0-B34D-91FB-5025101AE2E2}"/>
              </a:ext>
            </a:extLst>
          </p:cNvPr>
          <p:cNvSpPr/>
          <p:nvPr/>
        </p:nvSpPr>
        <p:spPr>
          <a:xfrm>
            <a:off x="6416423" y="3097184"/>
            <a:ext cx="904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Edges</a:t>
            </a:r>
            <a:endParaRPr lang="en-CN" sz="2400" dirty="0">
              <a:latin typeface="+mj-lt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D7CAAF0-7BEE-A74F-822E-0E39134E98E5}"/>
              </a:ext>
            </a:extLst>
          </p:cNvPr>
          <p:cNvSpPr/>
          <p:nvPr/>
        </p:nvSpPr>
        <p:spPr>
          <a:xfrm>
            <a:off x="6385867" y="3671259"/>
            <a:ext cx="5234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Bending (every neighboring triangle pair)</a:t>
            </a:r>
            <a:endParaRPr lang="en-CN" sz="2400" dirty="0">
              <a:latin typeface="+mj-lt"/>
            </a:endParaRP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463465CB-D136-EE40-9FFC-3258EB25F1D4}"/>
              </a:ext>
            </a:extLst>
          </p:cNvPr>
          <p:cNvCxnSpPr>
            <a:cxnSpLocks/>
          </p:cNvCxnSpPr>
          <p:nvPr/>
        </p:nvCxnSpPr>
        <p:spPr>
          <a:xfrm>
            <a:off x="1685068" y="2533328"/>
            <a:ext cx="1846180" cy="1126033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E2749FA-82C1-3940-81EF-83EFFEAC9632}"/>
              </a:ext>
            </a:extLst>
          </p:cNvPr>
          <p:cNvCxnSpPr>
            <a:cxnSpLocks/>
          </p:cNvCxnSpPr>
          <p:nvPr/>
        </p:nvCxnSpPr>
        <p:spPr>
          <a:xfrm flipV="1">
            <a:off x="1304430" y="3642977"/>
            <a:ext cx="2196924" cy="351019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2E5CF56F-76F5-B945-8629-33BA5AA92393}"/>
              </a:ext>
            </a:extLst>
          </p:cNvPr>
          <p:cNvCxnSpPr>
            <a:cxnSpLocks/>
          </p:cNvCxnSpPr>
          <p:nvPr/>
        </p:nvCxnSpPr>
        <p:spPr>
          <a:xfrm flipV="1">
            <a:off x="2464445" y="2350188"/>
            <a:ext cx="644324" cy="218899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68E5DD5E-E38D-F941-90A7-CBEECF83BA88}"/>
              </a:ext>
            </a:extLst>
          </p:cNvPr>
          <p:cNvCxnSpPr>
            <a:cxnSpLocks/>
          </p:cNvCxnSpPr>
          <p:nvPr/>
        </p:nvCxnSpPr>
        <p:spPr>
          <a:xfrm flipV="1">
            <a:off x="1258248" y="2352772"/>
            <a:ext cx="1833639" cy="161784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F58D27E-5F6B-F24B-A55D-DB2EB7D8FB1B}"/>
              </a:ext>
            </a:extLst>
          </p:cNvPr>
          <p:cNvCxnSpPr>
            <a:cxnSpLocks/>
          </p:cNvCxnSpPr>
          <p:nvPr/>
        </p:nvCxnSpPr>
        <p:spPr>
          <a:xfrm>
            <a:off x="1692369" y="2568677"/>
            <a:ext cx="772076" cy="1947049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74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Triangle Mesh 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DC767D-EC6B-B54B-962C-8FFBFAE026D1}"/>
              </a:ext>
            </a:extLst>
          </p:cNvPr>
          <p:cNvSpPr txBox="1">
            <a:spLocks/>
          </p:cNvSpPr>
          <p:nvPr/>
        </p:nvSpPr>
        <p:spPr>
          <a:xfrm>
            <a:off x="811658" y="112693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basic representation of a triangle mesh uses vertex and triangle lists.</a:t>
            </a:r>
            <a:endParaRPr lang="en-CN" sz="24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B286AD7-2362-FE44-B48E-0BD08CD1D091}"/>
              </a:ext>
            </a:extLst>
          </p:cNvPr>
          <p:cNvSpPr/>
          <p:nvPr/>
        </p:nvSpPr>
        <p:spPr>
          <a:xfrm>
            <a:off x="679548" y="3020992"/>
            <a:ext cx="1469985" cy="1909822"/>
          </a:xfrm>
          <a:custGeom>
            <a:avLst/>
            <a:gdLst>
              <a:gd name="connsiteX0" fmla="*/ 0 w 1469985"/>
              <a:gd name="connsiteY0" fmla="*/ 659757 h 1886674"/>
              <a:gd name="connsiteX1" fmla="*/ 1469985 w 1469985"/>
              <a:gd name="connsiteY1" fmla="*/ 0 h 1886674"/>
              <a:gd name="connsiteX2" fmla="*/ 1388962 w 1469985"/>
              <a:gd name="connsiteY2" fmla="*/ 1886674 h 1886674"/>
              <a:gd name="connsiteX3" fmla="*/ 0 w 1469985"/>
              <a:gd name="connsiteY3" fmla="*/ 659757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985" h="1886674">
                <a:moveTo>
                  <a:pt x="0" y="659757"/>
                </a:moveTo>
                <a:lnTo>
                  <a:pt x="1469985" y="0"/>
                </a:lnTo>
                <a:lnTo>
                  <a:pt x="1388962" y="1886674"/>
                </a:lnTo>
                <a:lnTo>
                  <a:pt x="0" y="65975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6DBC6C1-94C9-DD43-8F1B-D886A76C62C8}"/>
              </a:ext>
            </a:extLst>
          </p:cNvPr>
          <p:cNvSpPr/>
          <p:nvPr/>
        </p:nvSpPr>
        <p:spPr>
          <a:xfrm>
            <a:off x="2080085" y="3020992"/>
            <a:ext cx="1504709" cy="1909823"/>
          </a:xfrm>
          <a:custGeom>
            <a:avLst/>
            <a:gdLst>
              <a:gd name="connsiteX0" fmla="*/ 81023 w 1504709"/>
              <a:gd name="connsiteY0" fmla="*/ 0 h 1909823"/>
              <a:gd name="connsiteX1" fmla="*/ 1504709 w 1504709"/>
              <a:gd name="connsiteY1" fmla="*/ 104172 h 1909823"/>
              <a:gd name="connsiteX2" fmla="*/ 0 w 1504709"/>
              <a:gd name="connsiteY2" fmla="*/ 1909823 h 1909823"/>
              <a:gd name="connsiteX3" fmla="*/ 81023 w 1504709"/>
              <a:gd name="connsiteY3" fmla="*/ 0 h 190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4709" h="1909823">
                <a:moveTo>
                  <a:pt x="81023" y="0"/>
                </a:moveTo>
                <a:lnTo>
                  <a:pt x="1504709" y="104172"/>
                </a:lnTo>
                <a:lnTo>
                  <a:pt x="0" y="1909823"/>
                </a:lnTo>
                <a:lnTo>
                  <a:pt x="810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0A48A40-E31A-1B44-83DA-BF77949158F0}"/>
              </a:ext>
            </a:extLst>
          </p:cNvPr>
          <p:cNvSpPr/>
          <p:nvPr/>
        </p:nvSpPr>
        <p:spPr>
          <a:xfrm>
            <a:off x="2080085" y="3125164"/>
            <a:ext cx="1597306" cy="2013995"/>
          </a:xfrm>
          <a:custGeom>
            <a:avLst/>
            <a:gdLst>
              <a:gd name="connsiteX0" fmla="*/ 1504709 w 1597306"/>
              <a:gd name="connsiteY0" fmla="*/ 0 h 2013995"/>
              <a:gd name="connsiteX1" fmla="*/ 1597306 w 1597306"/>
              <a:gd name="connsiteY1" fmla="*/ 2013995 h 2013995"/>
              <a:gd name="connsiteX2" fmla="*/ 0 w 1597306"/>
              <a:gd name="connsiteY2" fmla="*/ 1828800 h 2013995"/>
              <a:gd name="connsiteX3" fmla="*/ 1504709 w 1597306"/>
              <a:gd name="connsiteY3" fmla="*/ 0 h 201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306" h="2013995">
                <a:moveTo>
                  <a:pt x="1504709" y="0"/>
                </a:moveTo>
                <a:lnTo>
                  <a:pt x="1597306" y="2013995"/>
                </a:lnTo>
                <a:lnTo>
                  <a:pt x="0" y="1828800"/>
                </a:lnTo>
                <a:lnTo>
                  <a:pt x="15047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670B9B-F5A4-4A4C-9C65-AB9F96E3465D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flipV="1">
            <a:off x="679548" y="3020992"/>
            <a:ext cx="1481560" cy="6678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3A3871-2C6F-B64C-833F-D1DC2EA88B6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149533" y="3030849"/>
            <a:ext cx="1435261" cy="943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87DC20-A854-8440-B5B6-CF8AA10ABC5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>
            <a:off x="2080085" y="3033635"/>
            <a:ext cx="69448" cy="19203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F3B043-2DC8-2644-9C05-A7B1CD09C200}"/>
              </a:ext>
            </a:extLst>
          </p:cNvPr>
          <p:cNvCxnSpPr>
            <a:cxnSpLocks/>
            <a:endCxn id="10" idx="2"/>
          </p:cNvCxnSpPr>
          <p:nvPr/>
        </p:nvCxnSpPr>
        <p:spPr>
          <a:xfrm flipH="1">
            <a:off x="2080085" y="3125164"/>
            <a:ext cx="148156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D5F55E-3B5A-B04C-A6F2-C624AA8F009B}"/>
              </a:ext>
            </a:extLst>
          </p:cNvPr>
          <p:cNvCxnSpPr>
            <a:cxnSpLocks/>
          </p:cNvCxnSpPr>
          <p:nvPr/>
        </p:nvCxnSpPr>
        <p:spPr>
          <a:xfrm>
            <a:off x="3571074" y="3131361"/>
            <a:ext cx="106317" cy="20341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DF2DD8-EC56-514C-9ED4-4C746527440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82513" y="4947049"/>
            <a:ext cx="1594878" cy="1921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0A1CCB-897D-9748-A5ED-60C16D538BEA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>
            <a:off x="679548" y="3688844"/>
            <a:ext cx="1400537" cy="1265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378B3A47-307C-C547-8043-ABFE5D78647B}"/>
              </a:ext>
            </a:extLst>
          </p:cNvPr>
          <p:cNvSpPr/>
          <p:nvPr/>
        </p:nvSpPr>
        <p:spPr>
          <a:xfrm>
            <a:off x="2063677" y="293168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9FA9345-65FC-3843-A58A-26AE9573A116}"/>
              </a:ext>
            </a:extLst>
          </p:cNvPr>
          <p:cNvSpPr/>
          <p:nvPr/>
        </p:nvSpPr>
        <p:spPr>
          <a:xfrm>
            <a:off x="585476" y="360564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A2B70C6-54A9-8440-B9B4-CB3371B7E696}"/>
              </a:ext>
            </a:extLst>
          </p:cNvPr>
          <p:cNvSpPr/>
          <p:nvPr/>
        </p:nvSpPr>
        <p:spPr>
          <a:xfrm>
            <a:off x="3460854" y="304604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0186850-21E4-0C41-8B3F-27F558CB087B}"/>
              </a:ext>
            </a:extLst>
          </p:cNvPr>
          <p:cNvSpPr/>
          <p:nvPr/>
        </p:nvSpPr>
        <p:spPr>
          <a:xfrm>
            <a:off x="1966245" y="484222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B2CC8C-6D62-A244-8089-0A7B258D32E9}"/>
              </a:ext>
            </a:extLst>
          </p:cNvPr>
          <p:cNvSpPr/>
          <p:nvPr/>
        </p:nvSpPr>
        <p:spPr>
          <a:xfrm>
            <a:off x="3571074" y="505602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A5A7B2-1D23-EF4F-85EA-94350C5FC7A5}"/>
                  </a:ext>
                </a:extLst>
              </p:cNvPr>
              <p:cNvSpPr txBox="1"/>
              <p:nvPr/>
            </p:nvSpPr>
            <p:spPr>
              <a:xfrm>
                <a:off x="3399162" y="267167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A5A7B2-1D23-EF4F-85EA-94350C5FC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162" y="2671678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36C1A1-DAAD-D242-BEB4-75C0CD3BA00A}"/>
                  </a:ext>
                </a:extLst>
              </p:cNvPr>
              <p:cNvSpPr txBox="1"/>
              <p:nvPr/>
            </p:nvSpPr>
            <p:spPr>
              <a:xfrm>
                <a:off x="1999127" y="253511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36C1A1-DAAD-D242-BEB4-75C0CD3BA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127" y="2535116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B85842-18DC-AA4A-9167-3DB0A89F2FFD}"/>
                  </a:ext>
                </a:extLst>
              </p:cNvPr>
              <p:cNvSpPr txBox="1"/>
              <p:nvPr/>
            </p:nvSpPr>
            <p:spPr>
              <a:xfrm>
                <a:off x="3488374" y="518155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B85842-18DC-AA4A-9167-3DB0A89F2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74" y="5181551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B55BB8B-EE6A-B94C-8DAA-1DAE38BC1DBB}"/>
                  </a:ext>
                </a:extLst>
              </p:cNvPr>
              <p:cNvSpPr txBox="1"/>
              <p:nvPr/>
            </p:nvSpPr>
            <p:spPr>
              <a:xfrm>
                <a:off x="434113" y="318488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B55BB8B-EE6A-B94C-8DAA-1DAE38BC1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13" y="3184888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75AC36-AF97-9743-95DA-9DAB498D9B33}"/>
                  </a:ext>
                </a:extLst>
              </p:cNvPr>
              <p:cNvSpPr txBox="1"/>
              <p:nvPr/>
            </p:nvSpPr>
            <p:spPr>
              <a:xfrm>
                <a:off x="1871801" y="497184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75AC36-AF97-9743-95DA-9DAB498D9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01" y="4971848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9DF07181-3506-2C4B-8068-A97D8CC0EA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1413" y="2485342"/>
                <a:ext cx="5758619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Vertex list: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/>
                  <a:t>}    (3D vectors)</a:t>
                </a:r>
                <a:endParaRPr lang="en-CN" sz="2400" dirty="0"/>
              </a:p>
            </p:txBody>
          </p:sp>
        </mc:Choice>
        <mc:Fallback xmlns="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9DF07181-3506-2C4B-8068-A97D8CC0E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13" y="2485342"/>
                <a:ext cx="5758619" cy="1068598"/>
              </a:xfrm>
              <a:prstGeom prst="rect">
                <a:avLst/>
              </a:prstGeom>
              <a:blipFill>
                <a:blip r:embed="rId7"/>
                <a:stretch>
                  <a:fillRect l="-17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itle 1">
            <a:extLst>
              <a:ext uri="{FF2B5EF4-FFF2-40B4-BE49-F238E27FC236}">
                <a16:creationId xmlns:a16="http://schemas.microsoft.com/office/drawing/2014/main" id="{A1713F7D-4A43-5942-A76F-E75E637AEADC}"/>
              </a:ext>
            </a:extLst>
          </p:cNvPr>
          <p:cNvSpPr txBox="1">
            <a:spLocks/>
          </p:cNvSpPr>
          <p:nvPr/>
        </p:nvSpPr>
        <p:spPr>
          <a:xfrm>
            <a:off x="4591413" y="3135175"/>
            <a:ext cx="6629638" cy="936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Triangle list: {</a:t>
            </a:r>
            <a:r>
              <a:rPr lang="en-US" altLang="zh-CN" sz="2400" dirty="0">
                <a:solidFill>
                  <a:schemeClr val="accent6"/>
                </a:solidFill>
              </a:rPr>
              <a:t>1, 2, 3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chemeClr val="accent5"/>
                </a:solidFill>
              </a:rPr>
              <a:t>0, 1, 3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chemeClr val="accent2"/>
                </a:solidFill>
              </a:rPr>
              <a:t>0, 3, 4</a:t>
            </a:r>
            <a:r>
              <a:rPr lang="en-US" altLang="zh-CN" sz="2400" dirty="0"/>
              <a:t>}    (index triples)</a:t>
            </a:r>
            <a:endParaRPr lang="en-CN" sz="2400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6D903F5-DACC-AA40-86CF-A7F74FA2C667}"/>
              </a:ext>
            </a:extLst>
          </p:cNvPr>
          <p:cNvSpPr txBox="1">
            <a:spLocks/>
          </p:cNvSpPr>
          <p:nvPr/>
        </p:nvSpPr>
        <p:spPr>
          <a:xfrm>
            <a:off x="914850" y="3261754"/>
            <a:ext cx="1880090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Triangle 0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2BCCEBAB-AC65-C14B-BE64-08264129C485}"/>
              </a:ext>
            </a:extLst>
          </p:cNvPr>
          <p:cNvSpPr txBox="1">
            <a:spLocks/>
          </p:cNvSpPr>
          <p:nvPr/>
        </p:nvSpPr>
        <p:spPr>
          <a:xfrm>
            <a:off x="2135085" y="2868522"/>
            <a:ext cx="1880090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Triangle 1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2F7FB3D-95CE-ED4B-94D3-BC579B8F17D9}"/>
              </a:ext>
            </a:extLst>
          </p:cNvPr>
          <p:cNvSpPr txBox="1">
            <a:spLocks/>
          </p:cNvSpPr>
          <p:nvPr/>
        </p:nvSpPr>
        <p:spPr>
          <a:xfrm>
            <a:off x="2473880" y="4071348"/>
            <a:ext cx="1880090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Triangle 2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C642E39D-32D6-D544-9E37-5E189A09F833}"/>
              </a:ext>
            </a:extLst>
          </p:cNvPr>
          <p:cNvSpPr txBox="1">
            <a:spLocks/>
          </p:cNvSpPr>
          <p:nvPr/>
        </p:nvSpPr>
        <p:spPr>
          <a:xfrm>
            <a:off x="4353970" y="4357976"/>
            <a:ext cx="7403534" cy="726409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Each triangle has three edges. But there are repeated ones.  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82925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Topological Construction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DC767D-EC6B-B54B-962C-8FFBFAE026D1}"/>
              </a:ext>
            </a:extLst>
          </p:cNvPr>
          <p:cNvSpPr txBox="1">
            <a:spLocks/>
          </p:cNvSpPr>
          <p:nvPr/>
        </p:nvSpPr>
        <p:spPr>
          <a:xfrm>
            <a:off x="697166" y="975573"/>
            <a:ext cx="11217330" cy="1517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key to topological construction is to sort triangle edge triples.  </a:t>
            </a:r>
          </a:p>
          <a:p>
            <a:endParaRPr lang="en-US" altLang="zh-CN" sz="800" dirty="0"/>
          </a:p>
          <a:p>
            <a:r>
              <a:rPr lang="en-US" altLang="zh-CN" sz="2200" dirty="0"/>
              <a:t>Each triple contains: edge vertex index 0, edge vertex index 1 and triangle index (index 0&lt;index).</a:t>
            </a:r>
            <a:endParaRPr lang="en-CN" sz="22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B286AD7-2362-FE44-B48E-0BD08CD1D091}"/>
              </a:ext>
            </a:extLst>
          </p:cNvPr>
          <p:cNvSpPr/>
          <p:nvPr/>
        </p:nvSpPr>
        <p:spPr>
          <a:xfrm>
            <a:off x="679548" y="3020992"/>
            <a:ext cx="1469985" cy="1909822"/>
          </a:xfrm>
          <a:custGeom>
            <a:avLst/>
            <a:gdLst>
              <a:gd name="connsiteX0" fmla="*/ 0 w 1469985"/>
              <a:gd name="connsiteY0" fmla="*/ 659757 h 1886674"/>
              <a:gd name="connsiteX1" fmla="*/ 1469985 w 1469985"/>
              <a:gd name="connsiteY1" fmla="*/ 0 h 1886674"/>
              <a:gd name="connsiteX2" fmla="*/ 1388962 w 1469985"/>
              <a:gd name="connsiteY2" fmla="*/ 1886674 h 1886674"/>
              <a:gd name="connsiteX3" fmla="*/ 0 w 1469985"/>
              <a:gd name="connsiteY3" fmla="*/ 659757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985" h="1886674">
                <a:moveTo>
                  <a:pt x="0" y="659757"/>
                </a:moveTo>
                <a:lnTo>
                  <a:pt x="1469985" y="0"/>
                </a:lnTo>
                <a:lnTo>
                  <a:pt x="1388962" y="1886674"/>
                </a:lnTo>
                <a:lnTo>
                  <a:pt x="0" y="65975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6DBC6C1-94C9-DD43-8F1B-D886A76C62C8}"/>
              </a:ext>
            </a:extLst>
          </p:cNvPr>
          <p:cNvSpPr/>
          <p:nvPr/>
        </p:nvSpPr>
        <p:spPr>
          <a:xfrm>
            <a:off x="2080085" y="3020992"/>
            <a:ext cx="1504709" cy="1909823"/>
          </a:xfrm>
          <a:custGeom>
            <a:avLst/>
            <a:gdLst>
              <a:gd name="connsiteX0" fmla="*/ 81023 w 1504709"/>
              <a:gd name="connsiteY0" fmla="*/ 0 h 1909823"/>
              <a:gd name="connsiteX1" fmla="*/ 1504709 w 1504709"/>
              <a:gd name="connsiteY1" fmla="*/ 104172 h 1909823"/>
              <a:gd name="connsiteX2" fmla="*/ 0 w 1504709"/>
              <a:gd name="connsiteY2" fmla="*/ 1909823 h 1909823"/>
              <a:gd name="connsiteX3" fmla="*/ 81023 w 1504709"/>
              <a:gd name="connsiteY3" fmla="*/ 0 h 190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4709" h="1909823">
                <a:moveTo>
                  <a:pt x="81023" y="0"/>
                </a:moveTo>
                <a:lnTo>
                  <a:pt x="1504709" y="104172"/>
                </a:lnTo>
                <a:lnTo>
                  <a:pt x="0" y="1909823"/>
                </a:lnTo>
                <a:lnTo>
                  <a:pt x="810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0A48A40-E31A-1B44-83DA-BF77949158F0}"/>
              </a:ext>
            </a:extLst>
          </p:cNvPr>
          <p:cNvSpPr/>
          <p:nvPr/>
        </p:nvSpPr>
        <p:spPr>
          <a:xfrm>
            <a:off x="2080085" y="3125164"/>
            <a:ext cx="1597306" cy="2013995"/>
          </a:xfrm>
          <a:custGeom>
            <a:avLst/>
            <a:gdLst>
              <a:gd name="connsiteX0" fmla="*/ 1504709 w 1597306"/>
              <a:gd name="connsiteY0" fmla="*/ 0 h 2013995"/>
              <a:gd name="connsiteX1" fmla="*/ 1597306 w 1597306"/>
              <a:gd name="connsiteY1" fmla="*/ 2013995 h 2013995"/>
              <a:gd name="connsiteX2" fmla="*/ 0 w 1597306"/>
              <a:gd name="connsiteY2" fmla="*/ 1828800 h 2013995"/>
              <a:gd name="connsiteX3" fmla="*/ 1504709 w 1597306"/>
              <a:gd name="connsiteY3" fmla="*/ 0 h 201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306" h="2013995">
                <a:moveTo>
                  <a:pt x="1504709" y="0"/>
                </a:moveTo>
                <a:lnTo>
                  <a:pt x="1597306" y="2013995"/>
                </a:lnTo>
                <a:lnTo>
                  <a:pt x="0" y="1828800"/>
                </a:lnTo>
                <a:lnTo>
                  <a:pt x="15047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670B9B-F5A4-4A4C-9C65-AB9F96E3465D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flipV="1">
            <a:off x="679548" y="3020992"/>
            <a:ext cx="1481560" cy="6678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3A3871-2C6F-B64C-833F-D1DC2EA88B6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149533" y="3030849"/>
            <a:ext cx="1435261" cy="943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87DC20-A854-8440-B5B6-CF8AA10ABC5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>
            <a:off x="2080085" y="3033635"/>
            <a:ext cx="69448" cy="19203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F3B043-2DC8-2644-9C05-A7B1CD09C200}"/>
              </a:ext>
            </a:extLst>
          </p:cNvPr>
          <p:cNvCxnSpPr>
            <a:cxnSpLocks/>
            <a:endCxn id="10" idx="2"/>
          </p:cNvCxnSpPr>
          <p:nvPr/>
        </p:nvCxnSpPr>
        <p:spPr>
          <a:xfrm flipH="1">
            <a:off x="2080085" y="3125164"/>
            <a:ext cx="148156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D5F55E-3B5A-B04C-A6F2-C624AA8F009B}"/>
              </a:ext>
            </a:extLst>
          </p:cNvPr>
          <p:cNvCxnSpPr>
            <a:cxnSpLocks/>
          </p:cNvCxnSpPr>
          <p:nvPr/>
        </p:nvCxnSpPr>
        <p:spPr>
          <a:xfrm>
            <a:off x="3571074" y="3131361"/>
            <a:ext cx="106317" cy="20341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DF2DD8-EC56-514C-9ED4-4C746527440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82513" y="4947049"/>
            <a:ext cx="1594878" cy="1921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0A1CCB-897D-9748-A5ED-60C16D538BEA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>
            <a:off x="679548" y="3688844"/>
            <a:ext cx="1400537" cy="1265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378B3A47-307C-C547-8043-ABFE5D78647B}"/>
              </a:ext>
            </a:extLst>
          </p:cNvPr>
          <p:cNvSpPr/>
          <p:nvPr/>
        </p:nvSpPr>
        <p:spPr>
          <a:xfrm>
            <a:off x="2063677" y="293168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9FA9345-65FC-3843-A58A-26AE9573A116}"/>
              </a:ext>
            </a:extLst>
          </p:cNvPr>
          <p:cNvSpPr/>
          <p:nvPr/>
        </p:nvSpPr>
        <p:spPr>
          <a:xfrm>
            <a:off x="585476" y="360564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A2B70C6-54A9-8440-B9B4-CB3371B7E696}"/>
              </a:ext>
            </a:extLst>
          </p:cNvPr>
          <p:cNvSpPr/>
          <p:nvPr/>
        </p:nvSpPr>
        <p:spPr>
          <a:xfrm>
            <a:off x="3460854" y="304604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0186850-21E4-0C41-8B3F-27F558CB087B}"/>
              </a:ext>
            </a:extLst>
          </p:cNvPr>
          <p:cNvSpPr/>
          <p:nvPr/>
        </p:nvSpPr>
        <p:spPr>
          <a:xfrm>
            <a:off x="1966245" y="484222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B2CC8C-6D62-A244-8089-0A7B258D32E9}"/>
              </a:ext>
            </a:extLst>
          </p:cNvPr>
          <p:cNvSpPr/>
          <p:nvPr/>
        </p:nvSpPr>
        <p:spPr>
          <a:xfrm>
            <a:off x="3571074" y="505602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A5A7B2-1D23-EF4F-85EA-94350C5FC7A5}"/>
                  </a:ext>
                </a:extLst>
              </p:cNvPr>
              <p:cNvSpPr txBox="1"/>
              <p:nvPr/>
            </p:nvSpPr>
            <p:spPr>
              <a:xfrm>
                <a:off x="3399162" y="267167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A5A7B2-1D23-EF4F-85EA-94350C5FC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162" y="2671678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36C1A1-DAAD-D242-BEB4-75C0CD3BA00A}"/>
                  </a:ext>
                </a:extLst>
              </p:cNvPr>
              <p:cNvSpPr txBox="1"/>
              <p:nvPr/>
            </p:nvSpPr>
            <p:spPr>
              <a:xfrm>
                <a:off x="1999127" y="253511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36C1A1-DAAD-D242-BEB4-75C0CD3BA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127" y="2535116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B85842-18DC-AA4A-9167-3DB0A89F2FFD}"/>
                  </a:ext>
                </a:extLst>
              </p:cNvPr>
              <p:cNvSpPr txBox="1"/>
              <p:nvPr/>
            </p:nvSpPr>
            <p:spPr>
              <a:xfrm>
                <a:off x="3488374" y="518155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B85842-18DC-AA4A-9167-3DB0A89F2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74" y="5181551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B55BB8B-EE6A-B94C-8DAA-1DAE38BC1DBB}"/>
                  </a:ext>
                </a:extLst>
              </p:cNvPr>
              <p:cNvSpPr txBox="1"/>
              <p:nvPr/>
            </p:nvSpPr>
            <p:spPr>
              <a:xfrm>
                <a:off x="434113" y="318488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B55BB8B-EE6A-B94C-8DAA-1DAE38BC1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13" y="3184888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75AC36-AF97-9743-95DA-9DAB498D9B33}"/>
                  </a:ext>
                </a:extLst>
              </p:cNvPr>
              <p:cNvSpPr txBox="1"/>
              <p:nvPr/>
            </p:nvSpPr>
            <p:spPr>
              <a:xfrm>
                <a:off x="1871801" y="497184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75AC36-AF97-9743-95DA-9DAB498D9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01" y="4971848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itle 1">
            <a:extLst>
              <a:ext uri="{FF2B5EF4-FFF2-40B4-BE49-F238E27FC236}">
                <a16:creationId xmlns:a16="http://schemas.microsoft.com/office/drawing/2014/main" id="{FC2FE193-44A8-DE44-9F7D-A1EB7F859185}"/>
              </a:ext>
            </a:extLst>
          </p:cNvPr>
          <p:cNvSpPr txBox="1">
            <a:spLocks/>
          </p:cNvSpPr>
          <p:nvPr/>
        </p:nvSpPr>
        <p:spPr>
          <a:xfrm>
            <a:off x="4397076" y="2039962"/>
            <a:ext cx="6629638" cy="1643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Triple list: {{</a:t>
            </a:r>
            <a:r>
              <a:rPr lang="en-US" altLang="zh-CN" sz="2400" dirty="0">
                <a:solidFill>
                  <a:schemeClr val="accent6"/>
                </a:solidFill>
              </a:rPr>
              <a:t>1, 2, 0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6"/>
                </a:solidFill>
              </a:rPr>
              <a:t>2, 3, 0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6"/>
                </a:solidFill>
              </a:rPr>
              <a:t>1, 3, 0</a:t>
            </a:r>
            <a:r>
              <a:rPr lang="en-US" altLang="zh-CN" sz="2400" dirty="0"/>
              <a:t>}, </a:t>
            </a:r>
          </a:p>
          <a:p>
            <a:r>
              <a:rPr lang="en-US" altLang="zh-CN" sz="2400" dirty="0"/>
              <a:t> 	      {</a:t>
            </a:r>
            <a:r>
              <a:rPr lang="en-US" altLang="zh-CN" sz="2400" dirty="0">
                <a:solidFill>
                  <a:schemeClr val="accent5"/>
                </a:solidFill>
              </a:rPr>
              <a:t>0, 1, 1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5"/>
                </a:solidFill>
              </a:rPr>
              <a:t>1, 3, 1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5"/>
                </a:solidFill>
              </a:rPr>
              <a:t>0, 3, 1</a:t>
            </a:r>
            <a:r>
              <a:rPr lang="en-US" altLang="zh-CN" sz="2400" dirty="0"/>
              <a:t>}, </a:t>
            </a:r>
          </a:p>
          <a:p>
            <a:r>
              <a:rPr lang="en-US" altLang="zh-CN" sz="2400" dirty="0"/>
              <a:t>	      {</a:t>
            </a:r>
            <a:r>
              <a:rPr lang="en-US" altLang="zh-CN" sz="2400" dirty="0">
                <a:solidFill>
                  <a:schemeClr val="accent2"/>
                </a:solidFill>
              </a:rPr>
              <a:t>0, 3, 2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2"/>
                </a:solidFill>
              </a:rPr>
              <a:t>3, 4, 2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2"/>
                </a:solidFill>
              </a:rPr>
              <a:t>0, 4, 2</a:t>
            </a:r>
            <a:r>
              <a:rPr lang="en-US" altLang="zh-CN" sz="2400" dirty="0"/>
              <a:t>}}</a:t>
            </a:r>
            <a:endParaRPr lang="en-CN" sz="2400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6D903F5-DACC-AA40-86CF-A7F74FA2C667}"/>
              </a:ext>
            </a:extLst>
          </p:cNvPr>
          <p:cNvSpPr txBox="1">
            <a:spLocks/>
          </p:cNvSpPr>
          <p:nvPr/>
        </p:nvSpPr>
        <p:spPr>
          <a:xfrm>
            <a:off x="914850" y="3261754"/>
            <a:ext cx="1880090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Triangle 0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2BCCEBAB-AC65-C14B-BE64-08264129C485}"/>
              </a:ext>
            </a:extLst>
          </p:cNvPr>
          <p:cNvSpPr txBox="1">
            <a:spLocks/>
          </p:cNvSpPr>
          <p:nvPr/>
        </p:nvSpPr>
        <p:spPr>
          <a:xfrm>
            <a:off x="2135085" y="2868522"/>
            <a:ext cx="1880090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Triangle 1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2F7FB3D-95CE-ED4B-94D3-BC579B8F17D9}"/>
              </a:ext>
            </a:extLst>
          </p:cNvPr>
          <p:cNvSpPr txBox="1">
            <a:spLocks/>
          </p:cNvSpPr>
          <p:nvPr/>
        </p:nvSpPr>
        <p:spPr>
          <a:xfrm>
            <a:off x="2473880" y="4071348"/>
            <a:ext cx="1880090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Triangle 2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FB0A184F-B199-EE41-963F-C11101FA8314}"/>
              </a:ext>
            </a:extLst>
          </p:cNvPr>
          <p:cNvSpPr/>
          <p:nvPr/>
        </p:nvSpPr>
        <p:spPr>
          <a:xfrm rot="5400000">
            <a:off x="6949902" y="2583948"/>
            <a:ext cx="468727" cy="22531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048AA27-26E3-5945-8F9E-8F73A94F7A87}"/>
              </a:ext>
            </a:extLst>
          </p:cNvPr>
          <p:cNvSpPr txBox="1">
            <a:spLocks/>
          </p:cNvSpPr>
          <p:nvPr/>
        </p:nvSpPr>
        <p:spPr>
          <a:xfrm>
            <a:off x="6656300" y="3395552"/>
            <a:ext cx="1148991" cy="54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Sorting</a:t>
            </a:r>
            <a:endParaRPr lang="en-CN" sz="22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9952D41-3304-4542-9177-1BFE32501521}"/>
              </a:ext>
            </a:extLst>
          </p:cNvPr>
          <p:cNvSpPr txBox="1">
            <a:spLocks/>
          </p:cNvSpPr>
          <p:nvPr/>
        </p:nvSpPr>
        <p:spPr>
          <a:xfrm>
            <a:off x="4396883" y="3549571"/>
            <a:ext cx="6760451" cy="1643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Sorted triple list: {{</a:t>
            </a:r>
            <a:r>
              <a:rPr lang="en-US" altLang="zh-CN" sz="2400" dirty="0">
                <a:solidFill>
                  <a:schemeClr val="accent5"/>
                </a:solidFill>
              </a:rPr>
              <a:t>0, 1, 1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5"/>
                </a:solidFill>
              </a:rPr>
              <a:t>0, 3, 1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2"/>
                </a:solidFill>
              </a:rPr>
              <a:t>0, 3, 2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2"/>
                </a:solidFill>
              </a:rPr>
              <a:t>0, 4, 2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6"/>
                </a:solidFill>
              </a:rPr>
              <a:t>1, 2, 0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6"/>
                </a:solidFill>
              </a:rPr>
              <a:t>1, 3, 0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5"/>
                </a:solidFill>
              </a:rPr>
              <a:t>1, 3, 1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6"/>
                </a:solidFill>
              </a:rPr>
              <a:t>2, 3, 0</a:t>
            </a:r>
            <a:r>
              <a:rPr lang="en-US" altLang="zh-CN" sz="2400" dirty="0"/>
              <a:t>},  {</a:t>
            </a:r>
            <a:r>
              <a:rPr lang="en-US" altLang="zh-CN" sz="2400" dirty="0">
                <a:solidFill>
                  <a:schemeClr val="accent2"/>
                </a:solidFill>
              </a:rPr>
              <a:t>3, 4, 2</a:t>
            </a:r>
            <a:r>
              <a:rPr lang="en-US" altLang="zh-CN" sz="2400" dirty="0"/>
              <a:t>}}</a:t>
            </a:r>
            <a:endParaRPr lang="en-CN" sz="2400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36941524-1BC5-8947-99F5-98C7AFE6B108}"/>
              </a:ext>
            </a:extLst>
          </p:cNvPr>
          <p:cNvSpPr/>
          <p:nvPr/>
        </p:nvSpPr>
        <p:spPr>
          <a:xfrm rot="5400000">
            <a:off x="7042177" y="3935827"/>
            <a:ext cx="468727" cy="22531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F4F5FC5-7DC1-B240-9E93-A958EDFCBB8D}"/>
              </a:ext>
            </a:extLst>
          </p:cNvPr>
          <p:cNvSpPr txBox="1">
            <a:spLocks/>
          </p:cNvSpPr>
          <p:nvPr/>
        </p:nvSpPr>
        <p:spPr>
          <a:xfrm>
            <a:off x="6655975" y="4747431"/>
            <a:ext cx="1582461" cy="54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Removal</a:t>
            </a:r>
            <a:endParaRPr lang="en-CN" sz="2400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F8DA6B8-5EC0-8943-8FA7-532AB891ACB2}"/>
              </a:ext>
            </a:extLst>
          </p:cNvPr>
          <p:cNvSpPr txBox="1">
            <a:spLocks/>
          </p:cNvSpPr>
          <p:nvPr/>
        </p:nvSpPr>
        <p:spPr>
          <a:xfrm>
            <a:off x="4405975" y="4791302"/>
            <a:ext cx="7344437" cy="1643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Edge list: {{0, 1}, {0, 3}, {0, 4}, {1, 2}, {1, 3}, {2, 3},  {3, 4}}</a:t>
            </a:r>
            <a:endParaRPr lang="en-CN" sz="2400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AE32C6F3-AAA8-FA46-B664-D95C175248A1}"/>
              </a:ext>
            </a:extLst>
          </p:cNvPr>
          <p:cNvSpPr txBox="1">
            <a:spLocks/>
          </p:cNvSpPr>
          <p:nvPr/>
        </p:nvSpPr>
        <p:spPr>
          <a:xfrm>
            <a:off x="4396883" y="5623671"/>
            <a:ext cx="7344437" cy="960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Neighboring triangle list: {{</a:t>
            </a:r>
            <a:r>
              <a:rPr lang="en-US" altLang="zh-CN" sz="2400" dirty="0">
                <a:solidFill>
                  <a:schemeClr val="accent5"/>
                </a:solidFill>
              </a:rPr>
              <a:t>1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chemeClr val="accent2"/>
                </a:solidFill>
              </a:rPr>
              <a:t>2</a:t>
            </a:r>
            <a:r>
              <a:rPr lang="en-US" altLang="zh-CN" sz="2400" dirty="0"/>
              <a:t>}, {</a:t>
            </a:r>
            <a:r>
              <a:rPr lang="en-US" altLang="zh-CN" sz="2400" dirty="0">
                <a:solidFill>
                  <a:schemeClr val="accent6"/>
                </a:solidFill>
              </a:rPr>
              <a:t>0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chemeClr val="accent5"/>
                </a:solidFill>
              </a:rPr>
              <a:t>1</a:t>
            </a:r>
            <a:r>
              <a:rPr lang="en-US" altLang="zh-CN" sz="2400" dirty="0"/>
              <a:t>}} (for bending)</a:t>
            </a:r>
            <a:endParaRPr lang="en-CN" sz="24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ECB38F2-F82A-A94C-BBF5-E1B545A46FBD}"/>
              </a:ext>
            </a:extLst>
          </p:cNvPr>
          <p:cNvSpPr/>
          <p:nvPr/>
        </p:nvSpPr>
        <p:spPr>
          <a:xfrm>
            <a:off x="7711895" y="3977180"/>
            <a:ext cx="2132956" cy="4201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0324AAF-BAA3-A248-BACB-2B66D924CF5B}"/>
              </a:ext>
            </a:extLst>
          </p:cNvPr>
          <p:cNvSpPr/>
          <p:nvPr/>
        </p:nvSpPr>
        <p:spPr>
          <a:xfrm>
            <a:off x="5536026" y="4315041"/>
            <a:ext cx="2132956" cy="4201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374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/>
      <p:bldP spid="41" grpId="0" animBg="1"/>
      <p:bldP spid="42" grpId="0"/>
      <p:bldP spid="43" grpId="0"/>
      <p:bldP spid="45" grpId="0"/>
      <p:bldP spid="49" grpId="0" animBg="1"/>
      <p:bldP spid="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22668</TotalTime>
  <Words>2921</Words>
  <Application>Microsoft Macintosh PowerPoint</Application>
  <PresentationFormat>Widescreen</PresentationFormat>
  <Paragraphs>483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Times New Roman</vt:lpstr>
      <vt:lpstr>Office Theme</vt:lpstr>
      <vt:lpstr>GAMES103: Intro to Physics-Based Animation</vt:lpstr>
      <vt:lpstr>Topics for the Day</vt:lpstr>
      <vt:lpstr>A Mass Spring System</vt:lpstr>
      <vt:lpstr>An Ideal Spring</vt:lpstr>
      <vt:lpstr>Multiple Springs</vt:lpstr>
      <vt:lpstr>Structured Spring Networks</vt:lpstr>
      <vt:lpstr>Unstructured Spring Networks</vt:lpstr>
      <vt:lpstr>Triangle Mesh Representation</vt:lpstr>
      <vt:lpstr>Topological Construction</vt:lpstr>
      <vt:lpstr>After-Class Reading</vt:lpstr>
      <vt:lpstr>Explicit Integration of A Mass-Spring System</vt:lpstr>
      <vt:lpstr>Explicit Integration of A Mass-Spring System</vt:lpstr>
      <vt:lpstr>Implicit Integration</vt:lpstr>
      <vt:lpstr>Implicit Integration</vt:lpstr>
      <vt:lpstr>Newton-Raphson Method</vt:lpstr>
      <vt:lpstr>Newton-Raphson Method</vt:lpstr>
      <vt:lpstr>Newton-Raphson Method</vt:lpstr>
      <vt:lpstr>Simulation by Newton’s Method</vt:lpstr>
      <vt:lpstr>Spring Hessian</vt:lpstr>
      <vt:lpstr>Spring Hessian</vt:lpstr>
      <vt:lpstr>Positive Definiteness of Hessian</vt:lpstr>
      <vt:lpstr>Positive Definiteness of Hessian</vt:lpstr>
      <vt:lpstr>Enforcement of Positive Definiteness</vt:lpstr>
      <vt:lpstr>The Jacobi Method</vt:lpstr>
      <vt:lpstr>Linear Solvers – An Incomplete Summary</vt:lpstr>
      <vt:lpstr>The Jacobi Method with Chebyshev Acceleration</vt:lpstr>
      <vt:lpstr>After-Class Reading</vt:lpstr>
      <vt:lpstr>Bending and Locking Issues </vt:lpstr>
      <vt:lpstr>The Bending Spring Issue</vt:lpstr>
      <vt:lpstr>A Dihedral Angle Model</vt:lpstr>
      <vt:lpstr>A Dihedral Angle Model</vt:lpstr>
      <vt:lpstr>A Dihedral Angle Model</vt:lpstr>
      <vt:lpstr>After-Class Reading</vt:lpstr>
      <vt:lpstr>A Quadratic Bending Model</vt:lpstr>
      <vt:lpstr>Pros and Cons of The Quadratic Bending Model</vt:lpstr>
      <vt:lpstr>After-Class Reading</vt:lpstr>
      <vt:lpstr>The Locking Issue</vt:lpstr>
      <vt:lpstr>The Locking Issue</vt:lpstr>
      <vt:lpstr>Shape Matching</vt:lpstr>
      <vt:lpstr>Shape Matching</vt:lpstr>
      <vt:lpstr>Shape Matching</vt:lpstr>
      <vt:lpstr>Shape Matching</vt:lpstr>
      <vt:lpstr>A Summary For the Day</vt:lpstr>
      <vt:lpstr>Real-world fabrics are very complicated.  Models are making approximations only.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Microsoft Office User</cp:lastModifiedBy>
  <cp:revision>242</cp:revision>
  <dcterms:created xsi:type="dcterms:W3CDTF">2021-10-05T05:44:54Z</dcterms:created>
  <dcterms:modified xsi:type="dcterms:W3CDTF">2021-12-06T10:27:29Z</dcterms:modified>
</cp:coreProperties>
</file>